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1"/>
  </p:sldMasterIdLst>
  <p:notesMasterIdLst>
    <p:notesMasterId r:id="rId40"/>
  </p:notesMasterIdLst>
  <p:handoutMasterIdLst>
    <p:handoutMasterId r:id="rId41"/>
  </p:handoutMasterIdLst>
  <p:sldIdLst>
    <p:sldId id="256" r:id="rId2"/>
    <p:sldId id="258" r:id="rId3"/>
    <p:sldId id="265" r:id="rId4"/>
    <p:sldId id="342" r:id="rId5"/>
    <p:sldId id="269" r:id="rId6"/>
    <p:sldId id="308" r:id="rId7"/>
    <p:sldId id="270" r:id="rId8"/>
    <p:sldId id="257" r:id="rId9"/>
    <p:sldId id="271" r:id="rId10"/>
    <p:sldId id="272" r:id="rId11"/>
    <p:sldId id="273" r:id="rId12"/>
    <p:sldId id="275" r:id="rId13"/>
    <p:sldId id="336" r:id="rId14"/>
    <p:sldId id="327" r:id="rId15"/>
    <p:sldId id="328" r:id="rId16"/>
    <p:sldId id="330" r:id="rId17"/>
    <p:sldId id="343" r:id="rId18"/>
    <p:sldId id="332" r:id="rId19"/>
    <p:sldId id="325" r:id="rId20"/>
    <p:sldId id="284" r:id="rId21"/>
    <p:sldId id="295" r:id="rId22"/>
    <p:sldId id="296" r:id="rId23"/>
    <p:sldId id="287" r:id="rId24"/>
    <p:sldId id="297" r:id="rId25"/>
    <p:sldId id="288" r:id="rId26"/>
    <p:sldId id="289" r:id="rId27"/>
    <p:sldId id="312" r:id="rId28"/>
    <p:sldId id="291" r:id="rId29"/>
    <p:sldId id="333" r:id="rId30"/>
    <p:sldId id="334" r:id="rId31"/>
    <p:sldId id="335" r:id="rId32"/>
    <p:sldId id="292" r:id="rId33"/>
    <p:sldId id="337" r:id="rId34"/>
    <p:sldId id="338" r:id="rId35"/>
    <p:sldId id="321" r:id="rId36"/>
    <p:sldId id="340" r:id="rId37"/>
    <p:sldId id="341" r:id="rId38"/>
    <p:sldId id="262" r:id="rId39"/>
  </p:sldIdLst>
  <p:sldSz cx="9144000" cy="6858000" type="screen4x3"/>
  <p:notesSz cx="6881813" cy="9296400"/>
  <p:embeddedFontLst>
    <p:embeddedFont>
      <p:font typeface="Myriad Web Pro" charset="0"/>
      <p:regular r:id="rId42"/>
      <p:bold r:id="rId43"/>
      <p:italic r:id="rId44"/>
    </p:embeddedFont>
    <p:embeddedFont>
      <p:font typeface="Calibri" pitchFamily="34" charset="0"/>
      <p:regular r:id="rId45"/>
      <p:bold r:id="rId46"/>
      <p:italic r:id="rId47"/>
      <p:boldItalic r:id="rId48"/>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ew C. Sones" initials="" lastIdx="6" clrIdx="0"/>
  <p:cmAuthor id="1" name="Paul Charp" initials="pac4- " lastIdx="12" clrIdx="1"/>
  <p:cmAuthor id="2" name="Eom2" initials="E" lastIdx="13"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68A9"/>
    <a:srgbClr val="25568B"/>
    <a:srgbClr val="0058B0"/>
    <a:srgbClr val="0054A8"/>
    <a:srgbClr val="005CB8"/>
    <a:srgbClr val="0066CC"/>
    <a:srgbClr val="3366CC"/>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336" autoAdjust="0"/>
  </p:normalViewPr>
  <p:slideViewPr>
    <p:cSldViewPr>
      <p:cViewPr varScale="1">
        <p:scale>
          <a:sx n="65" d="100"/>
          <a:sy n="65" d="100"/>
        </p:scale>
        <p:origin x="-108" y="-2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3550"/>
          </a:xfrm>
          <a:prstGeom prst="rect">
            <a:avLst/>
          </a:prstGeom>
        </p:spPr>
        <p:txBody>
          <a:bodyPr vert="horz" lIns="87444" tIns="43722" rIns="87444" bIns="43722" rtlCol="0"/>
          <a:lstStyle>
            <a:lvl1pPr algn="l" fontAlgn="auto">
              <a:spcBef>
                <a:spcPts val="0"/>
              </a:spcBef>
              <a:spcAft>
                <a:spcPts val="0"/>
              </a:spcAft>
              <a:defRPr sz="1100">
                <a:latin typeface="+mn-lt"/>
              </a:defRPr>
            </a:lvl1pPr>
          </a:lstStyle>
          <a:p>
            <a:pPr>
              <a:defRPr/>
            </a:pPr>
            <a:endParaRPr lang="en-US" dirty="0"/>
          </a:p>
        </p:txBody>
      </p:sp>
      <p:sp>
        <p:nvSpPr>
          <p:cNvPr id="3" name="Date Placeholder 2"/>
          <p:cNvSpPr>
            <a:spLocks noGrp="1"/>
          </p:cNvSpPr>
          <p:nvPr>
            <p:ph type="dt" sz="quarter" idx="1"/>
          </p:nvPr>
        </p:nvSpPr>
        <p:spPr>
          <a:xfrm>
            <a:off x="3897313" y="0"/>
            <a:ext cx="2982912" cy="463550"/>
          </a:xfrm>
          <a:prstGeom prst="rect">
            <a:avLst/>
          </a:prstGeom>
        </p:spPr>
        <p:txBody>
          <a:bodyPr vert="horz" lIns="87444" tIns="43722" rIns="87444" bIns="43722" rtlCol="0"/>
          <a:lstStyle>
            <a:lvl1pPr algn="r" fontAlgn="auto">
              <a:spcBef>
                <a:spcPts val="0"/>
              </a:spcBef>
              <a:spcAft>
                <a:spcPts val="0"/>
              </a:spcAft>
              <a:defRPr sz="1100">
                <a:latin typeface="+mn-lt"/>
              </a:defRPr>
            </a:lvl1pPr>
          </a:lstStyle>
          <a:p>
            <a:pPr>
              <a:defRPr/>
            </a:pPr>
            <a:fld id="{F7EA9FB1-276B-49E0-964A-FF12535B1962}" type="datetimeFigureOut">
              <a:rPr lang="en-US"/>
              <a:pPr>
                <a:defRPr/>
              </a:pPr>
              <a:t>12/20/2010</a:t>
            </a:fld>
            <a:endParaRPr lang="en-US" dirty="0"/>
          </a:p>
        </p:txBody>
      </p:sp>
      <p:sp>
        <p:nvSpPr>
          <p:cNvPr id="4" name="Footer Placeholder 3"/>
          <p:cNvSpPr>
            <a:spLocks noGrp="1"/>
          </p:cNvSpPr>
          <p:nvPr>
            <p:ph type="ftr" sz="quarter" idx="2"/>
          </p:nvPr>
        </p:nvSpPr>
        <p:spPr>
          <a:xfrm>
            <a:off x="0" y="8831263"/>
            <a:ext cx="2982913" cy="463550"/>
          </a:xfrm>
          <a:prstGeom prst="rect">
            <a:avLst/>
          </a:prstGeom>
        </p:spPr>
        <p:txBody>
          <a:bodyPr vert="horz" lIns="87444" tIns="43722" rIns="87444" bIns="43722" rtlCol="0" anchor="b"/>
          <a:lstStyle>
            <a:lvl1pPr algn="l" fontAlgn="auto">
              <a:spcBef>
                <a:spcPts val="0"/>
              </a:spcBef>
              <a:spcAft>
                <a:spcPts val="0"/>
              </a:spcAft>
              <a:defRPr sz="1100">
                <a:latin typeface="+mn-lt"/>
              </a:defRPr>
            </a:lvl1pPr>
          </a:lstStyle>
          <a:p>
            <a:pPr>
              <a:defRPr/>
            </a:pPr>
            <a:endParaRPr lang="en-US" dirty="0"/>
          </a:p>
        </p:txBody>
      </p:sp>
      <p:sp>
        <p:nvSpPr>
          <p:cNvPr id="5" name="Slide Number Placeholder 4"/>
          <p:cNvSpPr>
            <a:spLocks noGrp="1"/>
          </p:cNvSpPr>
          <p:nvPr>
            <p:ph type="sldNum" sz="quarter" idx="3"/>
          </p:nvPr>
        </p:nvSpPr>
        <p:spPr>
          <a:xfrm>
            <a:off x="3897313" y="8831263"/>
            <a:ext cx="2982912" cy="463550"/>
          </a:xfrm>
          <a:prstGeom prst="rect">
            <a:avLst/>
          </a:prstGeom>
        </p:spPr>
        <p:txBody>
          <a:bodyPr vert="horz" lIns="87444" tIns="43722" rIns="87444" bIns="43722" rtlCol="0" anchor="b"/>
          <a:lstStyle>
            <a:lvl1pPr algn="r" fontAlgn="auto">
              <a:spcBef>
                <a:spcPts val="0"/>
              </a:spcBef>
              <a:spcAft>
                <a:spcPts val="0"/>
              </a:spcAft>
              <a:defRPr sz="1100">
                <a:latin typeface="+mn-lt"/>
              </a:defRPr>
            </a:lvl1pPr>
          </a:lstStyle>
          <a:p>
            <a:pPr>
              <a:defRPr/>
            </a:pPr>
            <a:fld id="{92BF34F2-BE01-49F5-BB79-8B0871B70B0A}"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3550"/>
          </a:xfrm>
          <a:prstGeom prst="rect">
            <a:avLst/>
          </a:prstGeom>
        </p:spPr>
        <p:txBody>
          <a:bodyPr vert="horz" lIns="87444" tIns="43722" rIns="87444" bIns="43722" rtlCol="0"/>
          <a:lstStyle>
            <a:lvl1pPr algn="l" fontAlgn="auto">
              <a:spcBef>
                <a:spcPts val="0"/>
              </a:spcBef>
              <a:spcAft>
                <a:spcPts val="0"/>
              </a:spcAft>
              <a:defRPr sz="1100">
                <a:latin typeface="+mn-lt"/>
              </a:defRPr>
            </a:lvl1pPr>
          </a:lstStyle>
          <a:p>
            <a:pPr>
              <a:defRPr/>
            </a:pPr>
            <a:endParaRPr lang="en-US" dirty="0"/>
          </a:p>
        </p:txBody>
      </p:sp>
      <p:sp>
        <p:nvSpPr>
          <p:cNvPr id="3" name="Date Placeholder 2"/>
          <p:cNvSpPr>
            <a:spLocks noGrp="1"/>
          </p:cNvSpPr>
          <p:nvPr>
            <p:ph type="dt" idx="1"/>
          </p:nvPr>
        </p:nvSpPr>
        <p:spPr>
          <a:xfrm>
            <a:off x="3897313" y="0"/>
            <a:ext cx="2982912" cy="463550"/>
          </a:xfrm>
          <a:prstGeom prst="rect">
            <a:avLst/>
          </a:prstGeom>
        </p:spPr>
        <p:txBody>
          <a:bodyPr vert="horz" lIns="87444" tIns="43722" rIns="87444" bIns="43722" rtlCol="0"/>
          <a:lstStyle>
            <a:lvl1pPr algn="r" fontAlgn="auto">
              <a:spcBef>
                <a:spcPts val="0"/>
              </a:spcBef>
              <a:spcAft>
                <a:spcPts val="0"/>
              </a:spcAft>
              <a:defRPr sz="1100">
                <a:latin typeface="+mn-lt"/>
              </a:defRPr>
            </a:lvl1pPr>
          </a:lstStyle>
          <a:p>
            <a:pPr>
              <a:defRPr/>
            </a:pPr>
            <a:fld id="{C961BE3B-6203-4E6F-9465-CDE91CF21F0F}" type="datetimeFigureOut">
              <a:rPr lang="en-US"/>
              <a:pPr>
                <a:defRPr/>
              </a:pPr>
              <a:t>12/20/2010</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87444" tIns="43722" rIns="87444" bIns="43722" rtlCol="0" anchor="ctr"/>
          <a:lstStyle/>
          <a:p>
            <a:pPr lvl="0"/>
            <a:endParaRPr lang="en-US" noProof="0" dirty="0"/>
          </a:p>
        </p:txBody>
      </p:sp>
      <p:sp>
        <p:nvSpPr>
          <p:cNvPr id="5" name="Notes Placeholder 4"/>
          <p:cNvSpPr>
            <a:spLocks noGrp="1"/>
          </p:cNvSpPr>
          <p:nvPr>
            <p:ph type="body" sz="quarter" idx="3"/>
          </p:nvPr>
        </p:nvSpPr>
        <p:spPr>
          <a:xfrm>
            <a:off x="688975" y="4416425"/>
            <a:ext cx="5503863" cy="4181475"/>
          </a:xfrm>
          <a:prstGeom prst="rect">
            <a:avLst/>
          </a:prstGeom>
        </p:spPr>
        <p:txBody>
          <a:bodyPr vert="horz" lIns="87444" tIns="43722" rIns="87444" bIns="4372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1263"/>
            <a:ext cx="2982913" cy="463550"/>
          </a:xfrm>
          <a:prstGeom prst="rect">
            <a:avLst/>
          </a:prstGeom>
        </p:spPr>
        <p:txBody>
          <a:bodyPr vert="horz" lIns="87444" tIns="43722" rIns="87444" bIns="43722" rtlCol="0" anchor="b"/>
          <a:lstStyle>
            <a:lvl1pPr algn="l" fontAlgn="auto">
              <a:spcBef>
                <a:spcPts val="0"/>
              </a:spcBef>
              <a:spcAft>
                <a:spcPts val="0"/>
              </a:spcAft>
              <a:defRPr sz="1100">
                <a:latin typeface="+mn-lt"/>
              </a:defRPr>
            </a:lvl1pPr>
          </a:lstStyle>
          <a:p>
            <a:pPr>
              <a:defRPr/>
            </a:pPr>
            <a:endParaRPr lang="en-US" dirty="0"/>
          </a:p>
        </p:txBody>
      </p:sp>
      <p:sp>
        <p:nvSpPr>
          <p:cNvPr id="7" name="Slide Number Placeholder 6"/>
          <p:cNvSpPr>
            <a:spLocks noGrp="1"/>
          </p:cNvSpPr>
          <p:nvPr>
            <p:ph type="sldNum" sz="quarter" idx="5"/>
          </p:nvPr>
        </p:nvSpPr>
        <p:spPr>
          <a:xfrm>
            <a:off x="3897313" y="8831263"/>
            <a:ext cx="2982912" cy="463550"/>
          </a:xfrm>
          <a:prstGeom prst="rect">
            <a:avLst/>
          </a:prstGeom>
        </p:spPr>
        <p:txBody>
          <a:bodyPr vert="horz" lIns="87444" tIns="43722" rIns="87444" bIns="43722" rtlCol="0" anchor="b"/>
          <a:lstStyle>
            <a:lvl1pPr algn="r" fontAlgn="auto">
              <a:spcBef>
                <a:spcPts val="0"/>
              </a:spcBef>
              <a:spcAft>
                <a:spcPts val="0"/>
              </a:spcAft>
              <a:defRPr sz="1100">
                <a:latin typeface="+mn-lt"/>
              </a:defRPr>
            </a:lvl1pPr>
          </a:lstStyle>
          <a:p>
            <a:pPr>
              <a:defRPr/>
            </a:pPr>
            <a:fld id="{001B0866-8122-473F-A94E-2102EF2CF1E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n.wikipedia.org/wiki/Carbon_dioxide"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en.wikipedia.org/wiki/Soot" TargetMode="External"/><Relationship Id="rId4" Type="http://schemas.openxmlformats.org/officeDocument/2006/relationships/hyperlink" Target="http://en.wikipedia.org/wiki/Carbon_monoxid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223DD019-B99A-472B-B5A3-5D069BF36B1B}" type="slidenum">
              <a:rPr lang="en-US" smtClean="0"/>
              <a:pPr>
                <a:defRPr/>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Now we’re going to discuss how contaminated air, water, soil, or food could enter the body---the</a:t>
            </a:r>
            <a:r>
              <a:rPr lang="en-US" baseline="0" dirty="0" smtClean="0"/>
              <a:t> pathways of exposure.</a:t>
            </a:r>
            <a:endParaRPr lang="en-US" dirty="0"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DC33CD-1E85-4087-BFCD-065C597FEC28}" type="slidenum">
              <a:rPr lang="en-US"/>
              <a:pPr fontAlgn="base">
                <a:spcBef>
                  <a:spcPct val="0"/>
                </a:spcBef>
                <a:spcAft>
                  <a:spcPct val="0"/>
                </a:spcAft>
                <a:defRPr/>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Touching, breathing, eating, and drinking harmful substances, including chemicals, are the ways those</a:t>
            </a:r>
            <a:r>
              <a:rPr lang="en-US" baseline="0" dirty="0" smtClean="0"/>
              <a:t> substances </a:t>
            </a:r>
            <a:r>
              <a:rPr lang="en-US" dirty="0" smtClean="0"/>
              <a:t>could enter your body. We call these routes of exposure pathways.</a:t>
            </a:r>
          </a:p>
        </p:txBody>
      </p:sp>
      <p:sp>
        <p:nvSpPr>
          <p:cNvPr id="4" name="Slide Number Placeholder 3"/>
          <p:cNvSpPr>
            <a:spLocks noGrp="1"/>
          </p:cNvSpPr>
          <p:nvPr>
            <p:ph type="sldNum" sz="quarter" idx="5"/>
          </p:nvPr>
        </p:nvSpPr>
        <p:spPr/>
        <p:txBody>
          <a:bodyPr/>
          <a:lstStyle/>
          <a:p>
            <a:pPr>
              <a:defRPr/>
            </a:pPr>
            <a:fld id="{37DF02C5-5C99-44C8-A029-5AEE7AAF1ABE}" type="slidenum">
              <a:rPr lang="en-US" smtClean="0"/>
              <a:pPr>
                <a:defRPr/>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Touching:</a:t>
            </a:r>
            <a:r>
              <a:rPr lang="en-US" dirty="0" smtClean="0"/>
              <a:t> Touching includes</a:t>
            </a:r>
            <a:r>
              <a:rPr lang="en-US" baseline="0" dirty="0" smtClean="0"/>
              <a:t> </a:t>
            </a:r>
            <a:r>
              <a:rPr lang="en-US" b="1" dirty="0" smtClean="0"/>
              <a:t>contact with the skin: </a:t>
            </a:r>
            <a:r>
              <a:rPr lang="en-US" dirty="0" smtClean="0"/>
              <a:t>Chemicals can enter your bloodstream through the pores, small cracks, or cuts in your skin.  Other chemicals may irritate or burn your skin, exposing it to infection.</a:t>
            </a:r>
          </a:p>
          <a:p>
            <a:pPr eaLnBrk="1" hangingPunct="1">
              <a:spcBef>
                <a:spcPct val="0"/>
              </a:spcBef>
            </a:pPr>
            <a:r>
              <a:rPr lang="en-US" b="1" dirty="0" smtClean="0"/>
              <a:t>Contact with the eyes:</a:t>
            </a:r>
            <a:r>
              <a:rPr lang="en-US" dirty="0" smtClean="0"/>
              <a:t> Some chemicals may burn or irritate your eyes. They</a:t>
            </a:r>
            <a:r>
              <a:rPr lang="en-US" baseline="0" dirty="0" smtClean="0"/>
              <a:t> </a:t>
            </a:r>
            <a:r>
              <a:rPr lang="en-US" dirty="0" smtClean="0"/>
              <a:t>may enter your body through the eye.</a:t>
            </a:r>
          </a:p>
          <a:p>
            <a:pPr eaLnBrk="1" hangingPunct="1">
              <a:spcBef>
                <a:spcPct val="0"/>
              </a:spcBef>
            </a:pPr>
            <a:r>
              <a:rPr lang="en-US" dirty="0" smtClean="0"/>
              <a:t/>
            </a:r>
            <a:br>
              <a:rPr lang="en-US" dirty="0" smtClean="0"/>
            </a:br>
            <a:endParaRPr lang="en-US" dirty="0"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571FEA-54B9-4C23-947A-E38716AE2A54}" type="slidenum">
              <a:rPr lang="en-US"/>
              <a:pPr fontAlgn="base">
                <a:spcBef>
                  <a:spcPct val="0"/>
                </a:spcBef>
                <a:spcAft>
                  <a:spcPct val="0"/>
                </a:spcAft>
                <a:defRPr/>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Breathing (or Inhalation):</a:t>
            </a:r>
            <a:r>
              <a:rPr lang="en-US" dirty="0" smtClean="0"/>
              <a:t> Chemicals are found as gases, vapors, aerosols, and fibers that you breathe in with air.  When chemicals reach the lungs, they can affect the lungs directly or travel to other parts of the body through the blood stream.  </a:t>
            </a:r>
          </a:p>
          <a:p>
            <a:pPr eaLnBrk="1" hangingPunct="1">
              <a:spcBef>
                <a:spcPct val="0"/>
              </a:spcBef>
            </a:pPr>
            <a:endParaRPr lang="en-US" dirty="0" smtClean="0"/>
          </a:p>
          <a:p>
            <a:pPr eaLnBrk="1" hangingPunct="1">
              <a:spcBef>
                <a:spcPct val="0"/>
              </a:spcBef>
            </a:pPr>
            <a:endParaRPr lang="en-US" dirty="0"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336660-4E48-4D58-8436-D81C7B623F08}" type="slidenum">
              <a:rPr lang="en-US"/>
              <a:pPr fontAlgn="base">
                <a:spcBef>
                  <a:spcPct val="0"/>
                </a:spcBef>
                <a:spcAft>
                  <a:spcPct val="0"/>
                </a:spcAft>
                <a:defRPr/>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Eating and Drinking (Ingestion):</a:t>
            </a:r>
            <a:r>
              <a:rPr lang="en-US" dirty="0" smtClean="0"/>
              <a:t> Food or drinks may have chemicals on or in them.</a:t>
            </a:r>
            <a:r>
              <a:rPr lang="en-US" baseline="0" dirty="0" smtClean="0"/>
              <a:t> When you ingest the food or drinks, </a:t>
            </a:r>
            <a:r>
              <a:rPr lang="en-US" dirty="0" smtClean="0"/>
              <a:t>the</a:t>
            </a:r>
            <a:r>
              <a:rPr lang="en-US" baseline="0" dirty="0" smtClean="0"/>
              <a:t> chemicals</a:t>
            </a:r>
            <a:r>
              <a:rPr lang="en-US" dirty="0" smtClean="0"/>
              <a:t> can enter your body.  These chemicals are absorbed, or taken in, by the digestive system.</a:t>
            </a:r>
          </a:p>
          <a:p>
            <a:pPr eaLnBrk="1" hangingPunct="1">
              <a:spcBef>
                <a:spcPct val="0"/>
              </a:spcBef>
            </a:pPr>
            <a:endParaRPr lang="en-US" dirty="0"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01B37D-6C85-4F30-9511-64610660A565}" type="slidenum">
              <a:rPr lang="en-US"/>
              <a:pPr fontAlgn="base">
                <a:spcBef>
                  <a:spcPct val="0"/>
                </a:spcBef>
                <a:spcAft>
                  <a:spcPct val="0"/>
                </a:spcAft>
                <a:defRPr/>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Some people cannot tolerate chemical exposure as well as others.</a:t>
            </a:r>
            <a:r>
              <a:rPr lang="en-US" baseline="0" dirty="0" smtClean="0"/>
              <a:t> W</a:t>
            </a:r>
            <a:r>
              <a:rPr lang="en-US" dirty="0" smtClean="0"/>
              <a:t>e call these groups of people </a:t>
            </a:r>
            <a:r>
              <a:rPr lang="en-US" i="1" dirty="0" smtClean="0"/>
              <a:t>sensitive populations</a:t>
            </a:r>
            <a:r>
              <a:rPr lang="en-US" dirty="0" smtClean="0"/>
              <a:t>.  They can include pregnant and nursing women, children, and older adults. People whose immune systems are weak are also a sensitive population. Such</a:t>
            </a:r>
            <a:r>
              <a:rPr lang="en-US" baseline="0" dirty="0" smtClean="0"/>
              <a:t> people </a:t>
            </a:r>
            <a:r>
              <a:rPr lang="en-US" dirty="0" smtClean="0"/>
              <a:t>should speak to their doctors about special precautions to take in dealing with toxic substances in the environment.</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5020D6-F3AE-4E97-B8E7-63B2D0166F3B}" type="slidenum">
              <a:rPr lang="en-US"/>
              <a:pPr fontAlgn="base">
                <a:spcBef>
                  <a:spcPct val="0"/>
                </a:spcBef>
                <a:spcAft>
                  <a:spcPct val="0"/>
                </a:spcAft>
                <a:defRPr/>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a:t>
            </a:r>
          </a:p>
          <a:p>
            <a:pPr eaLnBrk="1" hangingPunct="1">
              <a:spcBef>
                <a:spcPct val="0"/>
              </a:spcBef>
            </a:pPr>
            <a:r>
              <a:rPr lang="en-US" b="1" i="1" dirty="0" smtClean="0"/>
              <a:t>Children</a:t>
            </a:r>
            <a:r>
              <a:rPr lang="en-US" dirty="0" smtClean="0"/>
              <a:t> are more sensitive than adults to chemical exposure. This is true because</a:t>
            </a:r>
          </a:p>
          <a:p>
            <a:pPr eaLnBrk="1" hangingPunct="1">
              <a:spcBef>
                <a:spcPct val="0"/>
              </a:spcBef>
            </a:pPr>
            <a:r>
              <a:rPr lang="en-US" dirty="0" smtClean="0"/>
              <a:t>children are likelier to breathe dust and some vapors because</a:t>
            </a:r>
            <a:r>
              <a:rPr lang="en-US" baseline="0" dirty="0" smtClean="0"/>
              <a:t> </a:t>
            </a:r>
            <a:r>
              <a:rPr lang="en-US" dirty="0" smtClean="0"/>
              <a:t>they are closer to the ground. </a:t>
            </a:r>
          </a:p>
          <a:p>
            <a:pPr eaLnBrk="1" hangingPunct="1">
              <a:spcBef>
                <a:spcPct val="0"/>
              </a:spcBef>
            </a:pPr>
            <a:r>
              <a:rPr lang="en-US" dirty="0" smtClean="0"/>
              <a:t>They are also likelier to put their hands in their mouths. Sometimes, they may eat dirt.  </a:t>
            </a:r>
          </a:p>
          <a:p>
            <a:pPr eaLnBrk="1" hangingPunct="1">
              <a:spcBef>
                <a:spcPct val="0"/>
              </a:spcBef>
            </a:pPr>
            <a:r>
              <a:rPr lang="en-US" dirty="0" smtClean="0"/>
              <a:t>Because infants and toddlers have a limited diet, they may have more exposure to contaminants that are only in certain foods.</a:t>
            </a:r>
          </a:p>
          <a:p>
            <a:pPr eaLnBrk="1" hangingPunct="1">
              <a:spcBef>
                <a:spcPct val="0"/>
              </a:spcBef>
            </a:pPr>
            <a:r>
              <a:rPr lang="en-US" dirty="0" smtClean="0"/>
              <a:t>Children are also vulnerable to chemicals that may pass during</a:t>
            </a:r>
            <a:r>
              <a:rPr lang="en-US" baseline="0" dirty="0" smtClean="0"/>
              <a:t> </a:t>
            </a:r>
            <a:r>
              <a:rPr lang="en-US" dirty="0" smtClean="0"/>
              <a:t>breast-feeding. And</a:t>
            </a:r>
          </a:p>
          <a:p>
            <a:pPr eaLnBrk="1" hangingPunct="1">
              <a:spcBef>
                <a:spcPct val="0"/>
              </a:spcBef>
            </a:pPr>
            <a:r>
              <a:rPr lang="en-US" dirty="0" smtClean="0"/>
              <a:t>during the teenage years, the body is creating new tissue, particularly in the reproductive system. These tissues are especially sensitive to exposure to chemical substances. </a:t>
            </a:r>
          </a:p>
          <a:p>
            <a:pPr eaLnBrk="1" hangingPunct="1">
              <a:spcBef>
                <a:spcPct val="0"/>
              </a:spcBef>
            </a:pPr>
            <a:endParaRPr lang="en-US" dirty="0"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3B96BF-80E8-46E6-8EE1-B0CDB1BB4A38}" type="slidenum">
              <a:rPr lang="en-US"/>
              <a:pPr fontAlgn="base">
                <a:spcBef>
                  <a:spcPct val="0"/>
                </a:spcBef>
                <a:spcAft>
                  <a:spcPct val="0"/>
                </a:spcAft>
                <a:defRPr/>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b="1" u="sng" dirty="0" smtClean="0"/>
              <a:t>Ways Parents Can Protect Their Children</a:t>
            </a:r>
            <a:r>
              <a:rPr lang="en-US" dirty="0" smtClean="0"/>
              <a:t> Teach your children to wash their hands often.  Hand-washing is one of the most important things you and your children can do.</a:t>
            </a:r>
          </a:p>
          <a:p>
            <a:pPr eaLnBrk="1" hangingPunct="1">
              <a:spcBef>
                <a:spcPct val="0"/>
              </a:spcBef>
            </a:pPr>
            <a:r>
              <a:rPr lang="en-US" dirty="0" smtClean="0"/>
              <a:t>How to wash your hands:</a:t>
            </a:r>
          </a:p>
          <a:p>
            <a:pPr eaLnBrk="1" hangingPunct="1">
              <a:spcBef>
                <a:spcPct val="0"/>
              </a:spcBef>
            </a:pPr>
            <a:r>
              <a:rPr lang="en-US" dirty="0" smtClean="0"/>
              <a:t>Wet your hands with warm water. </a:t>
            </a:r>
          </a:p>
          <a:p>
            <a:pPr eaLnBrk="1" hangingPunct="1">
              <a:spcBef>
                <a:spcPct val="0"/>
              </a:spcBef>
            </a:pPr>
            <a:r>
              <a:rPr lang="en-US" dirty="0" smtClean="0"/>
              <a:t>Apply a generous amount of soap. </a:t>
            </a:r>
          </a:p>
          <a:p>
            <a:pPr eaLnBrk="1" hangingPunct="1">
              <a:spcBef>
                <a:spcPct val="0"/>
              </a:spcBef>
            </a:pPr>
            <a:r>
              <a:rPr lang="en-US" dirty="0" smtClean="0"/>
              <a:t>Rub your hands together for 20 seconds. </a:t>
            </a:r>
          </a:p>
          <a:p>
            <a:pPr eaLnBrk="1" hangingPunct="1">
              <a:spcBef>
                <a:spcPct val="0"/>
              </a:spcBef>
            </a:pPr>
            <a:r>
              <a:rPr lang="en-US" dirty="0" smtClean="0"/>
              <a:t>Rinse your hands. </a:t>
            </a:r>
          </a:p>
          <a:p>
            <a:pPr eaLnBrk="1" hangingPunct="1">
              <a:spcBef>
                <a:spcPct val="0"/>
              </a:spcBef>
            </a:pPr>
            <a:r>
              <a:rPr lang="en-US" dirty="0" smtClean="0"/>
              <a:t>Dry your hands with a paper towel. </a:t>
            </a:r>
          </a:p>
          <a:p>
            <a:pPr eaLnBrk="1" hangingPunct="1">
              <a:spcBef>
                <a:spcPct val="0"/>
              </a:spcBef>
            </a:pPr>
            <a:r>
              <a:rPr lang="en-US" dirty="0" smtClean="0"/>
              <a:t>Use the paper towel to turn off the faucet and open the door. </a:t>
            </a:r>
          </a:p>
          <a:p>
            <a:pPr eaLnBrk="1" hangingPunct="1">
              <a:spcBef>
                <a:spcPct val="0"/>
              </a:spcBef>
            </a:pPr>
            <a:r>
              <a:rPr lang="en-US" dirty="0" smtClean="0"/>
              <a:t> </a:t>
            </a:r>
          </a:p>
          <a:p>
            <a:pPr eaLnBrk="1" hangingPunct="1">
              <a:spcBef>
                <a:spcPct val="0"/>
              </a:spcBef>
            </a:pPr>
            <a:r>
              <a:rPr lang="en-US" dirty="0" smtClean="0"/>
              <a:t>Wash toys, bottles, and pacifiers often.  Besides their hands, children often put these things into their mouths.</a:t>
            </a:r>
          </a:p>
          <a:p>
            <a:pPr eaLnBrk="1" hangingPunct="1">
              <a:spcBef>
                <a:spcPct val="0"/>
              </a:spcBef>
            </a:pPr>
            <a:r>
              <a:rPr lang="en-US" dirty="0" smtClean="0"/>
              <a:t>If you need to use pesticides and other potentially harmful chemicals, keep children, toys, and pets away when using them.  </a:t>
            </a:r>
          </a:p>
          <a:p>
            <a:pPr eaLnBrk="1" hangingPunct="1">
              <a:spcBef>
                <a:spcPct val="0"/>
              </a:spcBef>
            </a:pPr>
            <a:r>
              <a:rPr lang="en-US" dirty="0" smtClean="0"/>
              <a:t>Store and use pesticides, cleaning products, and other chemicals where children can’t reach them. </a:t>
            </a:r>
          </a:p>
          <a:p>
            <a:pPr eaLnBrk="1" hangingPunct="1">
              <a:spcBef>
                <a:spcPct val="0"/>
              </a:spcBef>
            </a:pPr>
            <a:r>
              <a:rPr lang="en-US" dirty="0" smtClean="0"/>
              <a:t>Know where your children play.</a:t>
            </a:r>
          </a:p>
          <a:p>
            <a:pPr eaLnBrk="1" hangingPunct="1">
              <a:spcBef>
                <a:spcPct val="0"/>
              </a:spcBef>
            </a:pPr>
            <a:r>
              <a:rPr lang="en-US" dirty="0" smtClean="0"/>
              <a:t>Children may play in mud, splash in creeks, crawl on the floor, and roll in dirt that might contain contaminants.  </a:t>
            </a:r>
          </a:p>
          <a:p>
            <a:pPr eaLnBrk="1" hangingPunct="1">
              <a:spcBef>
                <a:spcPct val="0"/>
              </a:spcBef>
            </a:pPr>
            <a:r>
              <a:rPr lang="en-US" dirty="0" smtClean="0"/>
              <a:t>Be aware of areas that may have physical or chemical hazards. </a:t>
            </a:r>
          </a:p>
          <a:p>
            <a:pPr eaLnBrk="1" hangingPunct="1">
              <a:spcBef>
                <a:spcPct val="0"/>
              </a:spcBef>
            </a:pPr>
            <a:endParaRPr lang="en-US" dirty="0"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E6558C-7869-4470-BAFC-142513D35FD1}" type="slidenum">
              <a:rPr lang="en-US"/>
              <a:pPr fontAlgn="base">
                <a:spcBef>
                  <a:spcPct val="0"/>
                </a:spcBef>
                <a:spcAft>
                  <a:spcPct val="0"/>
                </a:spcAft>
                <a:defRPr/>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dirty="0" smtClean="0"/>
              <a:t>Pregnant and nursing women</a:t>
            </a:r>
            <a:r>
              <a:rPr lang="en-US" b="1" dirty="0" smtClean="0"/>
              <a:t> </a:t>
            </a:r>
            <a:r>
              <a:rPr lang="en-US" dirty="0" smtClean="0"/>
              <a:t>are especially sensitive to chemicals because</a:t>
            </a:r>
          </a:p>
          <a:p>
            <a:pPr eaLnBrk="1" hangingPunct="1">
              <a:spcBef>
                <a:spcPct val="0"/>
              </a:spcBef>
            </a:pPr>
            <a:r>
              <a:rPr lang="en-US" dirty="0" smtClean="0"/>
              <a:t>during pregnancy, a woman’s immune system has to work harder to protect both the mother and the developing baby. </a:t>
            </a:r>
          </a:p>
          <a:p>
            <a:pPr eaLnBrk="1" hangingPunct="1">
              <a:spcBef>
                <a:spcPct val="0"/>
              </a:spcBef>
            </a:pPr>
            <a:r>
              <a:rPr lang="en-US" dirty="0" smtClean="0"/>
              <a:t>Exposure of the mother to harmful chemicals can affect the health of the unborn baby.  Anything the mother eats, drinks, or absorbs into her body while pregnant may affect her baby’s development and growth.</a:t>
            </a:r>
          </a:p>
          <a:p>
            <a:pPr eaLnBrk="1" hangingPunct="1">
              <a:spcBef>
                <a:spcPct val="0"/>
              </a:spcBef>
            </a:pPr>
            <a:r>
              <a:rPr lang="en-US" dirty="0" smtClean="0"/>
              <a:t>If breastfeeding, a mother can pass harmful substances to her baby through her breast milk.</a:t>
            </a:r>
          </a:p>
          <a:p>
            <a:pPr eaLnBrk="1" hangingPunct="1">
              <a:spcBef>
                <a:spcPct val="0"/>
              </a:spcBef>
            </a:pPr>
            <a:endParaRPr lang="en-US" dirty="0"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B46B52-4368-4FC1-B2DC-040713934F50}" type="slidenum">
              <a:rPr lang="en-US"/>
              <a:pPr fontAlgn="base">
                <a:spcBef>
                  <a:spcPct val="0"/>
                </a:spcBef>
                <a:spcAft>
                  <a:spcPct val="0"/>
                </a:spcAft>
                <a:defRPr/>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80000"/>
              </a:lnSpc>
              <a:spcBef>
                <a:spcPct val="0"/>
              </a:spcBef>
            </a:pPr>
            <a:r>
              <a:rPr lang="en-US" sz="1000" b="1" u="sng" dirty="0" smtClean="0"/>
              <a:t>Ways Pregnant Women Can Reduce Their Exposure </a:t>
            </a:r>
            <a:endParaRPr lang="en-US" sz="1000" dirty="0" smtClean="0"/>
          </a:p>
          <a:p>
            <a:pPr eaLnBrk="1" hangingPunct="1">
              <a:lnSpc>
                <a:spcPct val="80000"/>
              </a:lnSpc>
              <a:spcBef>
                <a:spcPct val="0"/>
              </a:spcBef>
            </a:pPr>
            <a:r>
              <a:rPr lang="en-US" sz="1000" b="1" i="1" dirty="0" smtClean="0"/>
              <a:t>Be aware of what you eat</a:t>
            </a:r>
            <a:endParaRPr lang="en-US" sz="1000" dirty="0" smtClean="0"/>
          </a:p>
          <a:p>
            <a:pPr eaLnBrk="1" hangingPunct="1">
              <a:lnSpc>
                <a:spcPct val="80000"/>
              </a:lnSpc>
              <a:spcBef>
                <a:spcPct val="0"/>
              </a:spcBef>
            </a:pPr>
            <a:r>
              <a:rPr lang="en-US" sz="1000" dirty="0" smtClean="0"/>
              <a:t>Fish and shellfish are an important part of a healthy diet.  Eat up to two servings a week of different kinds of fish and shellfish that are lower in mercury.  Fish and shellfish that are lower in mercury include shrimp, trout, tilapia, catfish, crab, calamari (squid), and wild Alaska salmon.  When eating locally caught fish, know the local fish advisories for your area and follow those recommendations.</a:t>
            </a:r>
          </a:p>
          <a:p>
            <a:pPr eaLnBrk="1" hangingPunct="1">
              <a:lnSpc>
                <a:spcPct val="80000"/>
              </a:lnSpc>
              <a:spcBef>
                <a:spcPct val="0"/>
              </a:spcBef>
            </a:pPr>
            <a:r>
              <a:rPr lang="en-US" sz="1000" dirty="0" smtClean="0"/>
              <a:t>Wash fruits and vegetables before you eat them; they can have pesticides and other contaminants on their surface. </a:t>
            </a:r>
          </a:p>
          <a:p>
            <a:pPr eaLnBrk="1" hangingPunct="1">
              <a:lnSpc>
                <a:spcPct val="80000"/>
              </a:lnSpc>
              <a:spcBef>
                <a:spcPct val="0"/>
              </a:spcBef>
            </a:pPr>
            <a:r>
              <a:rPr lang="en-US" sz="1000" b="1" i="1" dirty="0" smtClean="0"/>
              <a:t>Wear gloves  and face</a:t>
            </a:r>
            <a:r>
              <a:rPr lang="en-US" sz="1000" b="1" i="1" baseline="0" dirty="0" smtClean="0"/>
              <a:t> mask </a:t>
            </a:r>
            <a:r>
              <a:rPr lang="en-US" sz="1000" b="1" i="1" dirty="0" smtClean="0"/>
              <a:t>when gardening</a:t>
            </a:r>
            <a:endParaRPr lang="en-US" sz="1000" dirty="0" smtClean="0"/>
          </a:p>
          <a:p>
            <a:pPr eaLnBrk="1" hangingPunct="1">
              <a:lnSpc>
                <a:spcPct val="80000"/>
              </a:lnSpc>
              <a:spcBef>
                <a:spcPct val="0"/>
              </a:spcBef>
            </a:pPr>
            <a:r>
              <a:rPr lang="en-US" sz="1000" dirty="0" smtClean="0"/>
              <a:t>When you wear gloves, you avoid contact with pesticides, herbicides, and fertilizers.  </a:t>
            </a:r>
          </a:p>
          <a:p>
            <a:pPr eaLnBrk="1" hangingPunct="1">
              <a:lnSpc>
                <a:spcPct val="80000"/>
              </a:lnSpc>
              <a:spcBef>
                <a:spcPct val="0"/>
              </a:spcBef>
            </a:pPr>
            <a:r>
              <a:rPr lang="en-US" sz="1000" dirty="0" smtClean="0"/>
              <a:t>When you are finished gardening, wash your hands with warm water and soap.  Washing will help prevent the transfer of any chemicals on your hands to other surfaces in your home or to the food you may eat.</a:t>
            </a:r>
          </a:p>
          <a:p>
            <a:pPr eaLnBrk="1" hangingPunct="1">
              <a:lnSpc>
                <a:spcPct val="80000"/>
              </a:lnSpc>
              <a:spcBef>
                <a:spcPct val="0"/>
              </a:spcBef>
            </a:pPr>
            <a:r>
              <a:rPr lang="en-US" sz="1000" dirty="0" smtClean="0"/>
              <a:t>The face mask</a:t>
            </a:r>
            <a:r>
              <a:rPr lang="en-US" sz="1000" baseline="0" dirty="0" smtClean="0"/>
              <a:t> will help reduce your exposure to contaminants stirred up by the gardening</a:t>
            </a:r>
            <a:endParaRPr lang="en-US" sz="1000" dirty="0" smtClean="0"/>
          </a:p>
          <a:p>
            <a:pPr eaLnBrk="1" hangingPunct="1">
              <a:lnSpc>
                <a:spcPct val="80000"/>
              </a:lnSpc>
              <a:spcBef>
                <a:spcPct val="0"/>
              </a:spcBef>
            </a:pPr>
            <a:r>
              <a:rPr lang="en-US" sz="1000" b="1" i="1" dirty="0" smtClean="0"/>
              <a:t>Be aware of your environment</a:t>
            </a:r>
            <a:endParaRPr lang="en-US" sz="1000" dirty="0" smtClean="0"/>
          </a:p>
          <a:p>
            <a:pPr eaLnBrk="1" hangingPunct="1">
              <a:lnSpc>
                <a:spcPct val="80000"/>
              </a:lnSpc>
              <a:spcBef>
                <a:spcPct val="0"/>
              </a:spcBef>
            </a:pPr>
            <a:r>
              <a:rPr lang="en-US" sz="1000" dirty="0" smtClean="0"/>
              <a:t>Avoid areas where the soil, water, or air is known to be contaminated or polluted.</a:t>
            </a:r>
          </a:p>
          <a:p>
            <a:pPr eaLnBrk="1" hangingPunct="1">
              <a:lnSpc>
                <a:spcPct val="80000"/>
              </a:lnSpc>
              <a:spcBef>
                <a:spcPct val="0"/>
              </a:spcBef>
            </a:pPr>
            <a:r>
              <a:rPr lang="en-US" sz="1000" b="1" i="1" dirty="0" smtClean="0"/>
              <a:t>Avoid painting</a:t>
            </a:r>
            <a:endParaRPr lang="en-US" sz="1000" dirty="0" smtClean="0"/>
          </a:p>
          <a:p>
            <a:pPr eaLnBrk="1" hangingPunct="1">
              <a:lnSpc>
                <a:spcPct val="80000"/>
              </a:lnSpc>
              <a:spcBef>
                <a:spcPct val="0"/>
              </a:spcBef>
            </a:pPr>
            <a:r>
              <a:rPr lang="en-US" sz="1000" dirty="0" smtClean="0"/>
              <a:t>Have someone else paint the nursery.  If you do it yourself, limit the amount of time you spend on the project each day. </a:t>
            </a:r>
          </a:p>
          <a:p>
            <a:pPr lvl="1" eaLnBrk="1" hangingPunct="1">
              <a:lnSpc>
                <a:spcPct val="80000"/>
              </a:lnSpc>
              <a:spcBef>
                <a:spcPct val="0"/>
              </a:spcBef>
            </a:pPr>
            <a:r>
              <a:rPr lang="en-US" sz="1000" dirty="0" smtClean="0"/>
              <a:t>Buy no-volatile organic compound (VOC) paint.  Even low concentrations of VOCs can be harmful. </a:t>
            </a:r>
          </a:p>
          <a:p>
            <a:pPr lvl="1" eaLnBrk="1" hangingPunct="1">
              <a:lnSpc>
                <a:spcPct val="80000"/>
              </a:lnSpc>
              <a:spcBef>
                <a:spcPct val="0"/>
              </a:spcBef>
            </a:pPr>
            <a:r>
              <a:rPr lang="en-US" sz="1000" dirty="0" smtClean="0"/>
              <a:t>Keep the windows open to reduce exposure and avoid inhaling fumes.</a:t>
            </a:r>
          </a:p>
          <a:p>
            <a:pPr lvl="1" eaLnBrk="1" hangingPunct="1">
              <a:lnSpc>
                <a:spcPct val="80000"/>
              </a:lnSpc>
              <a:spcBef>
                <a:spcPct val="0"/>
              </a:spcBef>
            </a:pPr>
            <a:r>
              <a:rPr lang="en-US" sz="1000" dirty="0" smtClean="0"/>
              <a:t>Wear protective clothing to avoid getting paint on your skin.  Paint contains many chemicals, and they can be absorbed through the skin.  </a:t>
            </a:r>
          </a:p>
          <a:p>
            <a:pPr eaLnBrk="1" hangingPunct="1">
              <a:lnSpc>
                <a:spcPct val="80000"/>
              </a:lnSpc>
              <a:spcBef>
                <a:spcPct val="0"/>
              </a:spcBef>
            </a:pPr>
            <a:r>
              <a:rPr lang="en-US" sz="1000" b="1" i="1" dirty="0" smtClean="0"/>
              <a:t>Avoid using pesticides</a:t>
            </a:r>
            <a:endParaRPr lang="en-US" sz="1000" dirty="0" smtClean="0"/>
          </a:p>
          <a:p>
            <a:pPr eaLnBrk="1" hangingPunct="1">
              <a:lnSpc>
                <a:spcPct val="80000"/>
              </a:lnSpc>
              <a:spcBef>
                <a:spcPct val="0"/>
              </a:spcBef>
            </a:pPr>
            <a:r>
              <a:rPr lang="en-US" sz="1000" dirty="0" smtClean="0"/>
              <a:t>If you have to apply bug repellant, spray it on your clothing,</a:t>
            </a:r>
            <a:r>
              <a:rPr lang="en-US" sz="1000" baseline="0" dirty="0" smtClean="0"/>
              <a:t> </a:t>
            </a:r>
            <a:r>
              <a:rPr lang="en-US" sz="1000" dirty="0" smtClean="0"/>
              <a:t>rather than on your skin. </a:t>
            </a:r>
          </a:p>
          <a:p>
            <a:pPr eaLnBrk="1" hangingPunct="1">
              <a:lnSpc>
                <a:spcPct val="80000"/>
              </a:lnSpc>
              <a:spcBef>
                <a:spcPct val="0"/>
              </a:spcBef>
            </a:pPr>
            <a:r>
              <a:rPr lang="en-US" sz="1000" dirty="0" smtClean="0"/>
              <a:t>If you have to use a pesticide in your home,</a:t>
            </a:r>
          </a:p>
          <a:p>
            <a:pPr lvl="1" eaLnBrk="1" hangingPunct="1">
              <a:lnSpc>
                <a:spcPct val="80000"/>
              </a:lnSpc>
              <a:spcBef>
                <a:spcPct val="0"/>
              </a:spcBef>
            </a:pPr>
            <a:r>
              <a:rPr lang="en-US" sz="1000" dirty="0" smtClean="0"/>
              <a:t>have someone else apply it;</a:t>
            </a:r>
          </a:p>
          <a:p>
            <a:pPr lvl="1" eaLnBrk="1" hangingPunct="1">
              <a:lnSpc>
                <a:spcPct val="80000"/>
              </a:lnSpc>
              <a:spcBef>
                <a:spcPct val="0"/>
              </a:spcBef>
            </a:pPr>
            <a:r>
              <a:rPr lang="en-US" sz="1000" dirty="0" smtClean="0"/>
              <a:t>open the windows and allow the house to ventilate with fresh air;  </a:t>
            </a:r>
          </a:p>
          <a:p>
            <a:pPr lvl="1" eaLnBrk="1" hangingPunct="1">
              <a:lnSpc>
                <a:spcPct val="80000"/>
              </a:lnSpc>
              <a:spcBef>
                <a:spcPct val="0"/>
              </a:spcBef>
            </a:pPr>
            <a:r>
              <a:rPr lang="en-US" sz="1000" dirty="0" smtClean="0"/>
              <a:t>leave, and wait for a few hours to return to allow the air to clear and the pesticide to weaken. </a:t>
            </a:r>
          </a:p>
          <a:p>
            <a:pPr lvl="1" eaLnBrk="1" hangingPunct="1">
              <a:lnSpc>
                <a:spcPct val="80000"/>
              </a:lnSpc>
              <a:spcBef>
                <a:spcPct val="0"/>
              </a:spcBef>
            </a:pPr>
            <a:r>
              <a:rPr lang="en-US" sz="1000" dirty="0" smtClean="0"/>
              <a:t>Remove any food or food preparation items before the pesticide is applied; and  </a:t>
            </a:r>
          </a:p>
          <a:p>
            <a:pPr lvl="1" eaLnBrk="1" hangingPunct="1">
              <a:lnSpc>
                <a:spcPct val="80000"/>
              </a:lnSpc>
              <a:spcBef>
                <a:spcPct val="0"/>
              </a:spcBef>
            </a:pPr>
            <a:r>
              <a:rPr lang="en-US" sz="1000" dirty="0" smtClean="0"/>
              <a:t>after the pesticide is used, wash the food-prep areas in your kitchen before working on them.  Washing removes the chemicals from the surface area you use to prepare food.</a:t>
            </a:r>
          </a:p>
          <a:p>
            <a:pPr eaLnBrk="1" hangingPunct="1">
              <a:lnSpc>
                <a:spcPct val="80000"/>
              </a:lnSpc>
              <a:spcBef>
                <a:spcPct val="0"/>
              </a:spcBef>
            </a:pPr>
            <a:endParaRPr lang="en-US" sz="1000" dirty="0"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8DD8C6-6F05-4BB2-ABDB-CFEB537BD4F8}" type="slidenum">
              <a:rPr lang="en-US"/>
              <a:pPr fontAlgn="base">
                <a:spcBef>
                  <a:spcPct val="0"/>
                </a:spcBef>
                <a:spcAft>
                  <a:spcPct val="0"/>
                </a:spcAft>
                <a:defRPr/>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should also note that if there is</a:t>
            </a:r>
            <a:r>
              <a:rPr lang="en-US" baseline="0" dirty="0" smtClean="0"/>
              <a:t> radioactive contamination, just being near the contamination could put you at risk of exposure.</a:t>
            </a:r>
            <a:endParaRPr lang="en-US" dirty="0"/>
          </a:p>
        </p:txBody>
      </p:sp>
      <p:sp>
        <p:nvSpPr>
          <p:cNvPr id="4" name="Slide Number Placeholder 3"/>
          <p:cNvSpPr>
            <a:spLocks noGrp="1"/>
          </p:cNvSpPr>
          <p:nvPr>
            <p:ph type="sldNum" sz="quarter" idx="10"/>
          </p:nvPr>
        </p:nvSpPr>
        <p:spPr/>
        <p:txBody>
          <a:bodyPr/>
          <a:lstStyle/>
          <a:p>
            <a:pPr>
              <a:defRPr/>
            </a:pPr>
            <a:fld id="{001B0866-8122-473F-A94E-2102EF2CF1E4}" type="slidenum">
              <a:rPr lang="en-US" smtClean="0"/>
              <a:pPr>
                <a:defRPr/>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dirty="0" smtClean="0"/>
              <a:t>Older adults</a:t>
            </a:r>
            <a:r>
              <a:rPr lang="en-US" b="1" dirty="0" smtClean="0"/>
              <a:t> </a:t>
            </a:r>
            <a:r>
              <a:rPr lang="en-US" dirty="0" smtClean="0"/>
              <a:t>may be sensitive to chemical exposure because </a:t>
            </a:r>
          </a:p>
          <a:p>
            <a:pPr eaLnBrk="1" hangingPunct="1">
              <a:spcBef>
                <a:spcPct val="0"/>
              </a:spcBef>
            </a:pPr>
            <a:r>
              <a:rPr lang="en-US" dirty="0" smtClean="0"/>
              <a:t>their immune systems are often weaker;</a:t>
            </a:r>
          </a:p>
          <a:p>
            <a:pPr eaLnBrk="1" hangingPunct="1">
              <a:spcBef>
                <a:spcPct val="0"/>
              </a:spcBef>
            </a:pPr>
            <a:r>
              <a:rPr lang="en-US" dirty="0" smtClean="0"/>
              <a:t>they tend to have more sensitive lungs, making fighting off health effects from breathing contaminants harder.</a:t>
            </a:r>
          </a:p>
          <a:p>
            <a:pPr eaLnBrk="1" hangingPunct="1">
              <a:spcBef>
                <a:spcPct val="0"/>
              </a:spcBef>
            </a:pPr>
            <a:r>
              <a:rPr lang="en-US" dirty="0" smtClean="0"/>
              <a:t>They may socialize less and therefore be less aware of environmental emergencies. </a:t>
            </a:r>
          </a:p>
          <a:p>
            <a:pPr eaLnBrk="1" hangingPunct="1">
              <a:spcBef>
                <a:spcPct val="0"/>
              </a:spcBef>
            </a:pPr>
            <a:r>
              <a:rPr lang="en-US" dirty="0" smtClean="0"/>
              <a:t>They may have trouble moving to a safer place if a spill or a chemical release happens. And   </a:t>
            </a:r>
          </a:p>
          <a:p>
            <a:pPr eaLnBrk="1" hangingPunct="1">
              <a:spcBef>
                <a:spcPct val="0"/>
              </a:spcBef>
            </a:pPr>
            <a:r>
              <a:rPr lang="en-US" dirty="0" smtClean="0"/>
              <a:t>they may suffer from poor nutrition, due to lack of appetite or less interest in cooking, and</a:t>
            </a:r>
            <a:r>
              <a:rPr lang="en-US" baseline="0" dirty="0" smtClean="0"/>
              <a:t> the poor nutrition </a:t>
            </a:r>
            <a:r>
              <a:rPr lang="en-US" dirty="0" smtClean="0"/>
              <a:t>can affect</a:t>
            </a:r>
            <a:r>
              <a:rPr lang="en-US" baseline="0" dirty="0" smtClean="0"/>
              <a:t> </a:t>
            </a:r>
            <a:r>
              <a:rPr lang="en-US" dirty="0" smtClean="0"/>
              <a:t>the immune system.</a:t>
            </a:r>
          </a:p>
          <a:p>
            <a:pPr eaLnBrk="1" hangingPunct="1">
              <a:spcBef>
                <a:spcPct val="0"/>
              </a:spcBef>
            </a:pPr>
            <a:endParaRPr lang="en-US" dirty="0"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64C6E5-64F2-4111-99FC-14FD80E00F16}" type="slidenum">
              <a:rPr lang="en-US"/>
              <a:pPr fontAlgn="base">
                <a:spcBef>
                  <a:spcPct val="0"/>
                </a:spcBef>
                <a:spcAft>
                  <a:spcPct val="0"/>
                </a:spcAft>
                <a:defRPr/>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smtClean="0"/>
              <a:t>Ways Older Adults or Their Caregivers Can Reduce Exposure to Chemicals</a:t>
            </a:r>
            <a:endParaRPr lang="en-US" dirty="0" smtClean="0"/>
          </a:p>
          <a:p>
            <a:pPr eaLnBrk="1" hangingPunct="1">
              <a:spcBef>
                <a:spcPct val="0"/>
              </a:spcBef>
            </a:pPr>
            <a:r>
              <a:rPr lang="en-US" dirty="0" smtClean="0"/>
              <a:t>Create clear, large-print labels.  Put them on all chemical products, such as bleach, cleaning agents, or disinfectants stored in the home. </a:t>
            </a:r>
          </a:p>
          <a:p>
            <a:pPr eaLnBrk="1" hangingPunct="1">
              <a:spcBef>
                <a:spcPct val="0"/>
              </a:spcBef>
            </a:pPr>
            <a:r>
              <a:rPr lang="en-US" dirty="0" smtClean="0"/>
              <a:t> </a:t>
            </a:r>
          </a:p>
          <a:p>
            <a:pPr eaLnBrk="1" hangingPunct="1">
              <a:spcBef>
                <a:spcPct val="0"/>
              </a:spcBef>
            </a:pPr>
            <a:r>
              <a:rPr lang="en-US" dirty="0" smtClean="0"/>
              <a:t>Do not store any chemical products in containers that were used to store food, and do not store food in containers that once held chemicals.  </a:t>
            </a:r>
          </a:p>
          <a:p>
            <a:pPr eaLnBrk="1" hangingPunct="1">
              <a:spcBef>
                <a:spcPct val="0"/>
              </a:spcBef>
            </a:pPr>
            <a:r>
              <a:rPr lang="en-US" dirty="0" smtClean="0"/>
              <a:t> </a:t>
            </a:r>
          </a:p>
          <a:p>
            <a:pPr eaLnBrk="1" hangingPunct="1">
              <a:spcBef>
                <a:spcPct val="0"/>
              </a:spcBef>
            </a:pPr>
            <a:r>
              <a:rPr lang="en-US" dirty="0" smtClean="0"/>
              <a:t>Remain aware of any environmental concerns in your neighborhood.</a:t>
            </a:r>
          </a:p>
          <a:p>
            <a:pPr eaLnBrk="1" hangingPunct="1">
              <a:spcBef>
                <a:spcPct val="0"/>
              </a:spcBef>
            </a:pPr>
            <a:r>
              <a:rPr lang="en-US" dirty="0" smtClean="0"/>
              <a:t> </a:t>
            </a:r>
          </a:p>
          <a:p>
            <a:pPr eaLnBrk="1" hangingPunct="1">
              <a:spcBef>
                <a:spcPct val="0"/>
              </a:spcBef>
            </a:pPr>
            <a:r>
              <a:rPr lang="en-US" dirty="0" smtClean="0"/>
              <a:t>If you live near an industry known to have chemical spills or releases, be sure people know how to contact you if/when a spill or release happens.  Form a telephone tree.</a:t>
            </a:r>
          </a:p>
          <a:p>
            <a:pPr eaLnBrk="1" hangingPunct="1">
              <a:spcBef>
                <a:spcPct val="0"/>
              </a:spcBef>
            </a:pPr>
            <a:endParaRPr lang="en-US" dirty="0"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A1A7AB-59B9-40E8-AE47-B2B5090C4162}" type="slidenum">
              <a:rPr lang="en-US"/>
              <a:pPr fontAlgn="base">
                <a:spcBef>
                  <a:spcPct val="0"/>
                </a:spcBef>
                <a:spcAft>
                  <a:spcPct val="0"/>
                </a:spcAft>
                <a:defRPr/>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b="1" dirty="0" smtClean="0"/>
              <a:t>Be Aware of Possible Dangers Around the House</a:t>
            </a:r>
            <a:endParaRPr lang="en-US" i="1" dirty="0" smtClean="0"/>
          </a:p>
          <a:p>
            <a:pPr eaLnBrk="1" fontAlgn="auto" hangingPunct="1">
              <a:spcBef>
                <a:spcPts val="0"/>
              </a:spcBef>
              <a:spcAft>
                <a:spcPts val="0"/>
              </a:spcAft>
              <a:defRPr/>
            </a:pPr>
            <a:r>
              <a:rPr lang="en-US" dirty="0" smtClean="0"/>
              <a:t>If your house was built </a:t>
            </a:r>
            <a:r>
              <a:rPr lang="en-US" i="1" dirty="0" smtClean="0"/>
              <a:t>before</a:t>
            </a:r>
            <a:r>
              <a:rPr lang="en-US" dirty="0" smtClean="0"/>
              <a:t> 1980, it may have been built with materials that contain asbestos, mercury, or lead.  Asbestos could be found in insulation, wiring, and roof or siding shingles.  Mercury is frequently found in old thermostats and old light switches.  Lead is sometimes found in old plumbing and paint.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If you are remodeling your home, do so safely.  Find out if you have asbestos, mercury, or lead in your home before you start.  Many counties require permits for remodeling.  The permitting office should offer help on how to safely remodel your home.  Your health department may test water or dust for lead.  An inspection may also tell you if your house has hazardous materials.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Removing hazardous materials requires special care and often special training and equipment.  Learn how to handle, remove, and dispose of these materials safely, or hire professionals.  Professionals have the right equipment, personal protective gear, and training to do the job safely.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For asbestos, hire a professional contractor who specializes in asbestos removal.</a:t>
            </a:r>
          </a:p>
          <a:p>
            <a:pPr eaLnBrk="1" fontAlgn="auto" hangingPunct="1">
              <a:spcBef>
                <a:spcPts val="0"/>
              </a:spcBef>
              <a:spcAft>
                <a:spcPts val="0"/>
              </a:spcAft>
              <a:defRPr/>
            </a:pPr>
            <a:r>
              <a:rPr lang="en-US" dirty="0" smtClean="0"/>
              <a:t>For mercury thermostats, hire a heating, ventilation, and air conditioning (HVAC) specialist.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Quick tip: Whether at work, home, or play, avoiding </a:t>
            </a:r>
            <a:r>
              <a:rPr lang="en-US" b="1" dirty="0" smtClean="0"/>
              <a:t>cigarette smoke</a:t>
            </a:r>
            <a:r>
              <a:rPr lang="en-US" dirty="0" smtClean="0"/>
              <a:t> is an easy way to reduce your exposure to harmful chemicals.</a:t>
            </a:r>
          </a:p>
          <a:p>
            <a:pPr eaLnBrk="1" fontAlgn="auto" hangingPunct="1">
              <a:spcBef>
                <a:spcPts val="0"/>
              </a:spcBef>
              <a:spcAft>
                <a:spcPts val="0"/>
              </a:spcAft>
              <a:defRPr/>
            </a:pPr>
            <a:endParaRPr lang="en-US" dirty="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005BD7-B04C-4946-BA9E-31B48EADAB8A}" type="slidenum">
              <a:rPr lang="en-US"/>
              <a:pPr fontAlgn="base">
                <a:spcBef>
                  <a:spcPct val="0"/>
                </a:spcBef>
                <a:spcAft>
                  <a:spcPct val="0"/>
                </a:spcAft>
                <a:defRPr/>
              </a:pPr>
              <a:t>28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Using Cleaning Products Safely</a:t>
            </a:r>
            <a:endParaRPr lang="en-US" dirty="0" smtClean="0"/>
          </a:p>
          <a:p>
            <a:pPr eaLnBrk="1" hangingPunct="1">
              <a:spcBef>
                <a:spcPct val="0"/>
              </a:spcBef>
            </a:pPr>
            <a:r>
              <a:rPr lang="en-US" dirty="0" smtClean="0"/>
              <a:t>Many cleaning products give off fumes that you don’t want to breathe in.  Some can burn or irritate your skin and eyes.  Most are poisonous if swallowed.  To protect you and your family from harm,</a:t>
            </a:r>
          </a:p>
          <a:p>
            <a:pPr eaLnBrk="1" hangingPunct="1">
              <a:spcBef>
                <a:spcPct val="0"/>
              </a:spcBef>
            </a:pPr>
            <a:r>
              <a:rPr lang="en-US" dirty="0" smtClean="0"/>
              <a:t>make sure the room you are cleaning is well ventilated with a fan or an open window.</a:t>
            </a:r>
          </a:p>
          <a:p>
            <a:pPr eaLnBrk="1" hangingPunct="1">
              <a:spcBef>
                <a:spcPct val="0"/>
              </a:spcBef>
            </a:pPr>
            <a:r>
              <a:rPr lang="en-US" dirty="0" smtClean="0"/>
              <a:t>Store your cleaning products in a safe place where your children cannot reach them.</a:t>
            </a:r>
          </a:p>
          <a:p>
            <a:pPr eaLnBrk="1" hangingPunct="1">
              <a:spcBef>
                <a:spcPct val="0"/>
              </a:spcBef>
            </a:pPr>
            <a:r>
              <a:rPr lang="en-US" dirty="0" smtClean="0"/>
              <a:t>Keep cleaning products in their original containers. </a:t>
            </a:r>
          </a:p>
          <a:p>
            <a:pPr eaLnBrk="1" hangingPunct="1">
              <a:spcBef>
                <a:spcPct val="0"/>
              </a:spcBef>
            </a:pPr>
            <a:r>
              <a:rPr lang="en-US" dirty="0" smtClean="0"/>
              <a:t>Do not mix cleaning products with each other</a:t>
            </a:r>
          </a:p>
          <a:p>
            <a:pPr eaLnBrk="1" hangingPunct="1">
              <a:spcBef>
                <a:spcPct val="0"/>
              </a:spcBef>
            </a:pPr>
            <a:r>
              <a:rPr lang="en-US" dirty="0" smtClean="0"/>
              <a:t>Follow the directions on the containers, and</a:t>
            </a:r>
          </a:p>
          <a:p>
            <a:pPr eaLnBrk="1" hangingPunct="1">
              <a:spcBef>
                <a:spcPct val="0"/>
              </a:spcBef>
            </a:pPr>
            <a:r>
              <a:rPr lang="en-US" dirty="0" smtClean="0"/>
              <a:t>if a cleaner is hazardous, make sure it is clearly marked.</a:t>
            </a:r>
          </a:p>
          <a:p>
            <a:pPr eaLnBrk="1" hangingPunct="1">
              <a:spcBef>
                <a:spcPct val="0"/>
              </a:spcBef>
            </a:pPr>
            <a:r>
              <a:rPr lang="en-US" dirty="0" smtClean="0"/>
              <a:t>To reduce your exposure, use natural cleaning products, such as vinegar (removes mildew and grease), lemon juice (stain remover, glass cleaner, and deodorizer), baking soda mixed with water (all-purpose cleaner), and olive oil (furniture polish).</a:t>
            </a:r>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DCA3D8-717A-459D-A357-355D0E5A1F67}" type="slidenum">
              <a:rPr lang="en-US"/>
              <a:pPr fontAlgn="base">
                <a:spcBef>
                  <a:spcPct val="0"/>
                </a:spcBef>
                <a:spcAft>
                  <a:spcPct val="0"/>
                </a:spcAft>
                <a:defRPr/>
              </a:pPr>
              <a:t>29</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 </a:t>
            </a:r>
            <a:endParaRPr lang="en-US" i="1" dirty="0" smtClean="0"/>
          </a:p>
          <a:p>
            <a:pPr eaLnBrk="1" hangingPunct="1">
              <a:spcBef>
                <a:spcPct val="0"/>
              </a:spcBef>
            </a:pPr>
            <a:r>
              <a:rPr lang="en-US" b="1" dirty="0" smtClean="0"/>
              <a:t>Heating Your Home</a:t>
            </a:r>
            <a:endParaRPr lang="en-US" i="1" dirty="0" smtClean="0"/>
          </a:p>
          <a:p>
            <a:pPr eaLnBrk="1" hangingPunct="1">
              <a:spcBef>
                <a:spcPct val="0"/>
              </a:spcBef>
            </a:pPr>
            <a:r>
              <a:rPr lang="en-US" dirty="0" smtClean="0"/>
              <a:t>If you use space heaters or wood burners in your home, you should be aware of these safety concerns.</a:t>
            </a:r>
          </a:p>
          <a:p>
            <a:pPr eaLnBrk="1" hangingPunct="1">
              <a:spcBef>
                <a:spcPct val="0"/>
              </a:spcBef>
            </a:pPr>
            <a:r>
              <a:rPr lang="en-US" i="1" dirty="0" smtClean="0"/>
              <a:t>Kerosene Heaters</a:t>
            </a:r>
            <a:endParaRPr lang="en-US" dirty="0" smtClean="0"/>
          </a:p>
          <a:p>
            <a:pPr eaLnBrk="1" hangingPunct="1">
              <a:spcBef>
                <a:spcPct val="0"/>
              </a:spcBef>
            </a:pPr>
            <a:r>
              <a:rPr lang="en-US" dirty="0" smtClean="0"/>
              <a:t>If you use a kerosene heater, ensure that your home has lots of circulating air, especially if your home is modern and well insulated.  If your kerosene heater is poorly maintained or not adjusted properly, it can release pollutants into your home.  Some of these pollutants are:</a:t>
            </a:r>
          </a:p>
          <a:p>
            <a:pPr eaLnBrk="1" hangingPunct="1">
              <a:spcBef>
                <a:spcPct val="0"/>
              </a:spcBef>
            </a:pPr>
            <a:r>
              <a:rPr lang="en-US" u="sng" dirty="0" smtClean="0">
                <a:hlinkClick r:id="rId3" tooltip="Carbon dioxide"/>
              </a:rPr>
              <a:t>carbon dioxide</a:t>
            </a:r>
            <a:r>
              <a:rPr lang="en-US" dirty="0" smtClean="0"/>
              <a:t>, </a:t>
            </a:r>
          </a:p>
          <a:p>
            <a:pPr eaLnBrk="1" hangingPunct="1">
              <a:spcBef>
                <a:spcPct val="0"/>
              </a:spcBef>
            </a:pPr>
            <a:r>
              <a:rPr lang="en-US" u="sng" dirty="0" smtClean="0">
                <a:hlinkClick r:id="rId4" tooltip="Carbon monoxide"/>
              </a:rPr>
              <a:t>carbon monoxide</a:t>
            </a:r>
            <a:r>
              <a:rPr lang="en-US" dirty="0" smtClean="0"/>
              <a:t>, and</a:t>
            </a:r>
          </a:p>
          <a:p>
            <a:pPr eaLnBrk="1" hangingPunct="1">
              <a:spcBef>
                <a:spcPct val="0"/>
              </a:spcBef>
            </a:pPr>
            <a:r>
              <a:rPr lang="en-US" u="sng" dirty="0" smtClean="0">
                <a:hlinkClick r:id="rId5" tooltip="Soot"/>
              </a:rPr>
              <a:t>soot</a:t>
            </a:r>
            <a:r>
              <a:rPr lang="en-US" dirty="0" smtClean="0"/>
              <a:t>.</a:t>
            </a:r>
          </a:p>
          <a:p>
            <a:pPr eaLnBrk="1" hangingPunct="1">
              <a:spcBef>
                <a:spcPct val="0"/>
              </a:spcBef>
            </a:pPr>
            <a:r>
              <a:rPr lang="en-US" dirty="0" smtClean="0"/>
              <a:t>Protect your family by taking the following steps:</a:t>
            </a:r>
          </a:p>
          <a:p>
            <a:pPr eaLnBrk="1" hangingPunct="1">
              <a:spcBef>
                <a:spcPct val="0"/>
              </a:spcBef>
            </a:pPr>
            <a:r>
              <a:rPr lang="en-US" dirty="0" smtClean="0"/>
              <a:t>Follow the instructions for your kerosene heater carefully.  Use only water-clear 1-K grade kerosene. </a:t>
            </a:r>
          </a:p>
          <a:p>
            <a:pPr eaLnBrk="1" hangingPunct="1">
              <a:spcBef>
                <a:spcPct val="0"/>
              </a:spcBef>
            </a:pPr>
            <a:r>
              <a:rPr lang="en-US" dirty="0" smtClean="0"/>
              <a:t>Leave a window cracked open and open the doors between rooms. </a:t>
            </a:r>
          </a:p>
          <a:p>
            <a:pPr eaLnBrk="1" hangingPunct="1">
              <a:spcBef>
                <a:spcPct val="0"/>
              </a:spcBef>
            </a:pPr>
            <a:r>
              <a:rPr lang="en-US" dirty="0" smtClean="0"/>
              <a:t>Place heaters at least 16 inches from the walls, curtains, and furniture.  Hot surfaces on the heater pose a fire and burn risk.</a:t>
            </a:r>
          </a:p>
          <a:p>
            <a:pPr eaLnBrk="1" hangingPunct="1">
              <a:spcBef>
                <a:spcPct val="0"/>
              </a:spcBef>
            </a:pPr>
            <a:r>
              <a:rPr lang="en-US" dirty="0" smtClean="0"/>
              <a:t>Never refuel indoors.</a:t>
            </a:r>
          </a:p>
          <a:p>
            <a:pPr eaLnBrk="1" hangingPunct="1">
              <a:spcBef>
                <a:spcPct val="0"/>
              </a:spcBef>
            </a:pPr>
            <a:r>
              <a:rPr lang="en-US" i="1" dirty="0" smtClean="0"/>
              <a:t>Wood-burning Fireplaces</a:t>
            </a:r>
            <a:endParaRPr lang="en-US" dirty="0" smtClean="0"/>
          </a:p>
          <a:p>
            <a:pPr eaLnBrk="1" hangingPunct="1">
              <a:spcBef>
                <a:spcPct val="0"/>
              </a:spcBef>
            </a:pPr>
            <a:r>
              <a:rPr lang="en-US" dirty="0" smtClean="0"/>
              <a:t>If you use a wood-burning fireplace,</a:t>
            </a:r>
          </a:p>
          <a:p>
            <a:pPr eaLnBrk="1" hangingPunct="1">
              <a:spcBef>
                <a:spcPct val="0"/>
              </a:spcBef>
            </a:pPr>
            <a:r>
              <a:rPr lang="en-US" dirty="0" smtClean="0"/>
              <a:t>have your chimney checked for problems and cleaned regularly.</a:t>
            </a:r>
          </a:p>
          <a:p>
            <a:pPr eaLnBrk="1" hangingPunct="1">
              <a:spcBef>
                <a:spcPct val="0"/>
              </a:spcBef>
            </a:pPr>
            <a:r>
              <a:rPr lang="en-US" dirty="0" smtClean="0"/>
              <a:t>Do </a:t>
            </a:r>
            <a:r>
              <a:rPr lang="en-US" i="1" dirty="0" smtClean="0"/>
              <a:t>not</a:t>
            </a:r>
            <a:r>
              <a:rPr lang="en-US" dirty="0" smtClean="0"/>
              <a:t> burn treated lumber in your fireplace.  This lumber can release toxic smoke when it burns.</a:t>
            </a:r>
          </a:p>
          <a:p>
            <a:pPr eaLnBrk="1" hangingPunct="1">
              <a:spcBef>
                <a:spcPct val="0"/>
              </a:spcBef>
            </a:pPr>
            <a:r>
              <a:rPr lang="en-US" i="1" dirty="0" smtClean="0"/>
              <a:t>Other Heating Concerns</a:t>
            </a:r>
            <a:endParaRPr lang="en-US" dirty="0" smtClean="0"/>
          </a:p>
          <a:p>
            <a:pPr eaLnBrk="1" hangingPunct="1">
              <a:spcBef>
                <a:spcPct val="0"/>
              </a:spcBef>
            </a:pPr>
            <a:r>
              <a:rPr lang="en-US" dirty="0" smtClean="0"/>
              <a:t>Never use gas ovens or burners to heat your home; never use barbecues or grills in the house, carport, or garage. </a:t>
            </a:r>
          </a:p>
          <a:p>
            <a:pPr eaLnBrk="1" hangingPunct="1">
              <a:spcBef>
                <a:spcPct val="0"/>
              </a:spcBef>
            </a:pPr>
            <a:r>
              <a:rPr lang="en-US" dirty="0" smtClean="0"/>
              <a:t> </a:t>
            </a:r>
          </a:p>
          <a:p>
            <a:pPr eaLnBrk="1" hangingPunct="1">
              <a:spcBef>
                <a:spcPct val="0"/>
              </a:spcBef>
            </a:pPr>
            <a:r>
              <a:rPr lang="en-US" dirty="0" smtClean="0"/>
              <a:t>Install carbon monoxide detectors inside your home.  Carbon monoxide is an odorless, colorless, and toxic gas.  Gas from kerosene heaters or worn boilers and furnaces may cause high levels of carbon monoxide inside your home.  Exposure to carbon monoxide can lead to health problems or death.  </a:t>
            </a:r>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C5D256-03EE-4DF8-A92D-6CD49E811FBC}" type="slidenum">
              <a:rPr lang="en-US"/>
              <a:pPr fontAlgn="base">
                <a:spcBef>
                  <a:spcPct val="0"/>
                </a:spcBef>
                <a:spcAft>
                  <a:spcPct val="0"/>
                </a:spcAft>
                <a:defRPr/>
              </a:pPr>
              <a:t>30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Working in the Garage</a:t>
            </a:r>
            <a:endParaRPr lang="en-US" dirty="0" smtClean="0"/>
          </a:p>
          <a:p>
            <a:pPr eaLnBrk="1" hangingPunct="1">
              <a:spcBef>
                <a:spcPct val="0"/>
              </a:spcBef>
            </a:pPr>
            <a:r>
              <a:rPr lang="en-US" dirty="0" smtClean="0"/>
              <a:t> </a:t>
            </a:r>
          </a:p>
          <a:p>
            <a:pPr eaLnBrk="1" hangingPunct="1">
              <a:spcBef>
                <a:spcPct val="0"/>
              </a:spcBef>
            </a:pPr>
            <a:r>
              <a:rPr lang="en-US" dirty="0" smtClean="0"/>
              <a:t>If you work on cars, lawn mowers, snow blowers, or other types of small engines, you should find an auto shop or a waste disposal location that will help you discard old oil.</a:t>
            </a:r>
          </a:p>
          <a:p>
            <a:pPr eaLnBrk="1" hangingPunct="1">
              <a:spcBef>
                <a:spcPct val="0"/>
              </a:spcBef>
            </a:pPr>
            <a:r>
              <a:rPr lang="en-US" dirty="0" smtClean="0"/>
              <a:t> </a:t>
            </a:r>
          </a:p>
          <a:p>
            <a:pPr eaLnBrk="1" hangingPunct="1">
              <a:spcBef>
                <a:spcPct val="0"/>
              </a:spcBef>
            </a:pPr>
            <a:r>
              <a:rPr lang="en-US" dirty="0" smtClean="0"/>
              <a:t>Use kerosene, gas, and paint thinners with care.  Keep these liquids in well</a:t>
            </a:r>
            <a:r>
              <a:rPr lang="en-US" baseline="0" dirty="0" smtClean="0"/>
              <a:t> </a:t>
            </a:r>
            <a:r>
              <a:rPr lang="en-US" dirty="0" smtClean="0"/>
              <a:t>marked (preferably original) or DOT-approved containers and follow directions.</a:t>
            </a:r>
          </a:p>
          <a:p>
            <a:pPr eaLnBrk="1" hangingPunct="1">
              <a:spcBef>
                <a:spcPct val="0"/>
              </a:spcBef>
            </a:pPr>
            <a:r>
              <a:rPr lang="en-US" dirty="0" smtClean="0"/>
              <a:t> </a:t>
            </a:r>
          </a:p>
          <a:p>
            <a:pPr eaLnBrk="1" hangingPunct="1">
              <a:spcBef>
                <a:spcPct val="0"/>
              </a:spcBef>
            </a:pPr>
            <a:r>
              <a:rPr lang="en-US" dirty="0" smtClean="0"/>
              <a:t>Store chemicals out of reach of children.</a:t>
            </a:r>
          </a:p>
          <a:p>
            <a:pPr eaLnBrk="1" hangingPunct="1">
              <a:spcBef>
                <a:spcPct val="0"/>
              </a:spcBef>
            </a:pPr>
            <a:r>
              <a:rPr lang="en-US" dirty="0" smtClean="0"/>
              <a:t> </a:t>
            </a:r>
          </a:p>
          <a:p>
            <a:pPr eaLnBrk="1" hangingPunct="1">
              <a:spcBef>
                <a:spcPct val="0"/>
              </a:spcBef>
            </a:pPr>
            <a:r>
              <a:rPr lang="en-US" dirty="0" smtClean="0"/>
              <a:t>When working with chemicals, wear protective equipment such as a </a:t>
            </a:r>
            <a:r>
              <a:rPr lang="en-US" dirty="0" err="1" smtClean="0"/>
              <a:t>a</a:t>
            </a:r>
            <a:r>
              <a:rPr lang="en-US" dirty="0" smtClean="0"/>
              <a:t> mask, gloves, or other appropriate clothing such as goggles and long pants. </a:t>
            </a:r>
          </a:p>
          <a:p>
            <a:pPr eaLnBrk="1" hangingPunct="1">
              <a:spcBef>
                <a:spcPct val="0"/>
              </a:spcBef>
            </a:pPr>
            <a:r>
              <a:rPr lang="en-US" dirty="0" smtClean="0"/>
              <a:t> </a:t>
            </a:r>
          </a:p>
          <a:p>
            <a:pPr eaLnBrk="1" hangingPunct="1">
              <a:spcBef>
                <a:spcPct val="0"/>
              </a:spcBef>
            </a:pPr>
            <a:r>
              <a:rPr lang="en-US" dirty="0" smtClean="0"/>
              <a:t>Do not idle your car in a closed garage or a garage attached to your house.  Keep the garage doors open for a couple of minutes after you park your car.  This step will help clear out the fumes (carbon monoxide) before you open the door to your house. </a:t>
            </a:r>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A1D091-8EE6-45AE-8D26-10141770765E}" type="slidenum">
              <a:rPr lang="en-US"/>
              <a:pPr fontAlgn="base">
                <a:spcBef>
                  <a:spcPct val="0"/>
                </a:spcBef>
                <a:spcAft>
                  <a:spcPct val="0"/>
                </a:spcAft>
                <a:defRPr/>
              </a:pPr>
              <a:t>31</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Working in the Garden and Yard</a:t>
            </a:r>
            <a:r>
              <a:rPr lang="en-US" dirty="0" smtClean="0"/>
              <a:t> </a:t>
            </a:r>
          </a:p>
          <a:p>
            <a:pPr eaLnBrk="1" hangingPunct="1">
              <a:spcBef>
                <a:spcPct val="0"/>
              </a:spcBef>
            </a:pPr>
            <a:r>
              <a:rPr lang="en-US" dirty="0" smtClean="0"/>
              <a:t>If you live in an area that has contaminated soil and you want to garden, a </a:t>
            </a:r>
            <a:r>
              <a:rPr lang="en-US" i="1" dirty="0" smtClean="0"/>
              <a:t>raised-bed garden</a:t>
            </a:r>
            <a:r>
              <a:rPr lang="en-US" dirty="0" smtClean="0"/>
              <a:t> is one way to garden and avoid exposing you and your family to chemicals.  In raised-bed gardening, you build boxes on top of the ground.  These boxes separate your gardening soil from the contaminated soil.  Use bagged soil or soil from a contaminant-free area to ensure your safety.</a:t>
            </a:r>
          </a:p>
          <a:p>
            <a:pPr eaLnBrk="1" hangingPunct="1">
              <a:spcBef>
                <a:spcPct val="0"/>
              </a:spcBef>
            </a:pPr>
            <a:r>
              <a:rPr lang="en-US" dirty="0" smtClean="0"/>
              <a:t>Gardening can involve the use of herbicides, pesticides, and fertilizers.  Below are some ways to help protect your health if you use these chemicals:  </a:t>
            </a:r>
          </a:p>
          <a:p>
            <a:pPr eaLnBrk="1" hangingPunct="1">
              <a:spcBef>
                <a:spcPct val="0"/>
              </a:spcBef>
            </a:pPr>
            <a:r>
              <a:rPr lang="en-US" dirty="0" smtClean="0"/>
              <a:t>Have your soil tested before you fertilize. Soil</a:t>
            </a:r>
            <a:r>
              <a:rPr lang="en-US" baseline="0" dirty="0" smtClean="0"/>
              <a:t> testing</a:t>
            </a:r>
            <a:r>
              <a:rPr lang="en-US" dirty="0" smtClean="0"/>
              <a:t> is offered for free from many Cooperative Extension Service offices.</a:t>
            </a:r>
          </a:p>
          <a:p>
            <a:pPr eaLnBrk="1" hangingPunct="1">
              <a:spcBef>
                <a:spcPct val="0"/>
              </a:spcBef>
            </a:pPr>
            <a:r>
              <a:rPr lang="en-US" dirty="0" smtClean="0"/>
              <a:t>Calculate the correct amount of fertilizer, and do not apply right before or after heavy rainfall.</a:t>
            </a:r>
          </a:p>
          <a:p>
            <a:pPr eaLnBrk="1" hangingPunct="1">
              <a:spcBef>
                <a:spcPct val="0"/>
              </a:spcBef>
            </a:pPr>
            <a:r>
              <a:rPr lang="en-US" dirty="0" smtClean="0"/>
              <a:t>Dampen the soil with water before you garden.  This step will limit the amount of dust you inhale. </a:t>
            </a:r>
          </a:p>
          <a:p>
            <a:pPr eaLnBrk="1" hangingPunct="1">
              <a:spcBef>
                <a:spcPct val="0"/>
              </a:spcBef>
            </a:pPr>
            <a:r>
              <a:rPr lang="en-US" dirty="0" smtClean="0"/>
              <a:t>Take your shoes off at the door to avoid tracking soil into your home.</a:t>
            </a:r>
          </a:p>
          <a:p>
            <a:pPr eaLnBrk="1" hangingPunct="1">
              <a:spcBef>
                <a:spcPct val="0"/>
              </a:spcBef>
            </a:pPr>
            <a:r>
              <a:rPr lang="en-US" dirty="0" smtClean="0"/>
              <a:t>Wash your hands after gardening. </a:t>
            </a:r>
          </a:p>
          <a:p>
            <a:pPr eaLnBrk="1" hangingPunct="1">
              <a:spcBef>
                <a:spcPct val="0"/>
              </a:spcBef>
            </a:pPr>
            <a:r>
              <a:rPr lang="en-US" dirty="0" smtClean="0"/>
              <a:t>Wash fruits, vegetables, and herbs before you eat them.</a:t>
            </a:r>
          </a:p>
          <a:p>
            <a:pPr eaLnBrk="1" hangingPunct="1">
              <a:spcBef>
                <a:spcPct val="0"/>
              </a:spcBef>
            </a:pPr>
            <a:endParaRPr lang="en-US" dirty="0"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2ADE58-5816-42BE-95B0-F2421BDC7F7B}" type="slidenum">
              <a:rPr lang="en-US"/>
              <a:pPr fontAlgn="base">
                <a:spcBef>
                  <a:spcPct val="0"/>
                </a:spcBef>
                <a:spcAft>
                  <a:spcPct val="0"/>
                </a:spcAft>
                <a:defRPr/>
              </a:pPr>
              <a:t>32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dirty="0" smtClean="0"/>
              <a:t>At Work</a:t>
            </a:r>
            <a:endParaRPr lang="en-US" dirty="0" smtClean="0"/>
          </a:p>
          <a:p>
            <a:pPr eaLnBrk="1" hangingPunct="1">
              <a:spcBef>
                <a:spcPct val="0"/>
              </a:spcBef>
            </a:pPr>
            <a:r>
              <a:rPr lang="en-US" dirty="0" smtClean="0"/>
              <a:t>Many jobs might expose employees to hazardous materials, causing various health effects.  Examples of workplace exposure can be found in factories, chemical plants, manufacturing, and automotive shops. </a:t>
            </a:r>
          </a:p>
          <a:p>
            <a:pPr eaLnBrk="1" hangingPunct="1">
              <a:spcBef>
                <a:spcPct val="0"/>
              </a:spcBef>
            </a:pPr>
            <a:r>
              <a:rPr lang="en-US" dirty="0" smtClean="0"/>
              <a:t>If you come into contact with hazardous chemicals and materials at work, here are things you can do to reduce your exposure:</a:t>
            </a:r>
          </a:p>
          <a:p>
            <a:pPr eaLnBrk="1" hangingPunct="1">
              <a:spcBef>
                <a:spcPct val="0"/>
              </a:spcBef>
            </a:pPr>
            <a:r>
              <a:rPr lang="en-US" dirty="0" smtClean="0"/>
              <a:t>Read and follow instructions provided by your employer.</a:t>
            </a:r>
          </a:p>
          <a:p>
            <a:pPr eaLnBrk="1" hangingPunct="1">
              <a:spcBef>
                <a:spcPct val="0"/>
              </a:spcBef>
            </a:pPr>
            <a:r>
              <a:rPr lang="en-US" dirty="0" smtClean="0"/>
              <a:t>If you come into contact with dust, fibers, chemical fumes, radiation, or biologic agents on your job, ask for and wear all required personal protective equipment (such as gloves, masks, coveralls, and respirators). </a:t>
            </a:r>
          </a:p>
          <a:p>
            <a:pPr eaLnBrk="1" hangingPunct="1">
              <a:spcBef>
                <a:spcPct val="0"/>
              </a:spcBef>
            </a:pPr>
            <a:r>
              <a:rPr lang="en-US" dirty="0" smtClean="0"/>
              <a:t>Shower and/or change clothes before leaving work.  Otherwise, you can carry contaminants home from work on your clothing.  </a:t>
            </a:r>
          </a:p>
          <a:p>
            <a:pPr eaLnBrk="1" hangingPunct="1">
              <a:spcBef>
                <a:spcPct val="0"/>
              </a:spcBef>
            </a:pPr>
            <a:r>
              <a:rPr lang="en-US" dirty="0" smtClean="0"/>
              <a:t>If your clothing is contaminated, wash your work clothes separately from the rest of your family’s clothing. </a:t>
            </a:r>
          </a:p>
          <a:p>
            <a:pPr eaLnBrk="1" hangingPunct="1">
              <a:spcBef>
                <a:spcPct val="0"/>
              </a:spcBef>
            </a:pPr>
            <a:endParaRPr lang="en-US" dirty="0" smtClean="0"/>
          </a:p>
          <a:p>
            <a:pPr eaLnBrk="1" hangingPunct="1">
              <a:spcBef>
                <a:spcPct val="0"/>
              </a:spcBef>
            </a:pPr>
            <a:endParaRPr lang="en-US" dirty="0"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760B33-7653-48A0-ADBC-8EE01FB51AE0}" type="slidenum">
              <a:rPr lang="en-US"/>
              <a:pPr fontAlgn="base">
                <a:spcBef>
                  <a:spcPct val="0"/>
                </a:spcBef>
                <a:spcAft>
                  <a:spcPct val="0"/>
                </a:spcAft>
                <a:defRPr/>
              </a:pPr>
              <a:t>33</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dirty="0" smtClean="0"/>
              <a:t>At Play</a:t>
            </a:r>
            <a:endParaRPr lang="en-US" dirty="0" smtClean="0"/>
          </a:p>
          <a:p>
            <a:pPr eaLnBrk="1" hangingPunct="1">
              <a:spcBef>
                <a:spcPct val="0"/>
              </a:spcBef>
            </a:pPr>
            <a:r>
              <a:rPr lang="en-US" dirty="0" smtClean="0"/>
              <a:t>Many hobbies involve using chemicals.  For example, woodworking and painting use solvents, thinners, and finishes.  Pottery can use a mix of chemicals to create glazes, and some stained glass materials can contain lead.</a:t>
            </a:r>
          </a:p>
          <a:p>
            <a:pPr eaLnBrk="1" hangingPunct="1">
              <a:spcBef>
                <a:spcPct val="0"/>
              </a:spcBef>
            </a:pPr>
            <a:r>
              <a:rPr lang="en-US" dirty="0" smtClean="0"/>
              <a:t>If your hobby involves the use of chemicals, you can reduce your chances of exposure in several ways:</a:t>
            </a:r>
          </a:p>
          <a:p>
            <a:pPr eaLnBrk="1" hangingPunct="1">
              <a:spcBef>
                <a:spcPct val="0"/>
              </a:spcBef>
            </a:pPr>
            <a:r>
              <a:rPr lang="en-US" dirty="0" smtClean="0"/>
              <a:t>Read the instructions for how to use the chemical properly. </a:t>
            </a:r>
          </a:p>
          <a:p>
            <a:pPr eaLnBrk="1" hangingPunct="1">
              <a:spcBef>
                <a:spcPct val="0"/>
              </a:spcBef>
            </a:pPr>
            <a:r>
              <a:rPr lang="en-US" dirty="0" smtClean="0"/>
              <a:t>Keep the work area well ventilated. </a:t>
            </a:r>
          </a:p>
          <a:p>
            <a:pPr eaLnBrk="1" hangingPunct="1">
              <a:spcBef>
                <a:spcPct val="0"/>
              </a:spcBef>
            </a:pPr>
            <a:r>
              <a:rPr lang="en-US" dirty="0" smtClean="0"/>
              <a:t>Wear gloves, masks, or other protective devices to reduce contact with the chemicals. </a:t>
            </a:r>
          </a:p>
          <a:p>
            <a:pPr eaLnBrk="1" hangingPunct="1">
              <a:spcBef>
                <a:spcPct val="0"/>
              </a:spcBef>
            </a:pPr>
            <a:r>
              <a:rPr lang="en-US" dirty="0" smtClean="0"/>
              <a:t>Make sure you wash your hands with soap and warm water after using chemicals.  </a:t>
            </a:r>
          </a:p>
          <a:p>
            <a:pPr eaLnBrk="1" hangingPunct="1">
              <a:spcBef>
                <a:spcPct val="0"/>
              </a:spcBef>
            </a:pPr>
            <a:r>
              <a:rPr lang="en-US" dirty="0" smtClean="0"/>
              <a:t>Investigate alternatives.  If you like to do woodworking or refinishing, look into using the nontoxic wood strippers found in most hardware stores. </a:t>
            </a:r>
          </a:p>
          <a:p>
            <a:pPr eaLnBrk="1" hangingPunct="1">
              <a:spcBef>
                <a:spcPct val="0"/>
              </a:spcBef>
            </a:pPr>
            <a:endParaRPr lang="en-US" dirty="0" smtClean="0"/>
          </a:p>
          <a:p>
            <a:pPr eaLnBrk="1" hangingPunct="1">
              <a:spcBef>
                <a:spcPct val="0"/>
              </a:spcBef>
            </a:pPr>
            <a:endParaRPr lang="en-US" dirty="0"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BBDFFE-03F5-424F-8359-DC73E8D75612}" type="slidenum">
              <a:rPr lang="en-US"/>
              <a:pPr fontAlgn="base">
                <a:spcBef>
                  <a:spcPct val="0"/>
                </a:spcBef>
                <a:spcAft>
                  <a:spcPct val="0"/>
                </a:spcAft>
                <a:defRPr/>
              </a:pPr>
              <a:t>34</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01B0866-8122-473F-A94E-2102EF2CF1E4}" type="slidenum">
              <a:rPr lang="en-US" smtClean="0"/>
              <a:pPr>
                <a:defRPr/>
              </a:pPr>
              <a:t>38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Many things must take place for a person</a:t>
            </a:r>
            <a:r>
              <a:rPr lang="en-US" baseline="0" dirty="0" smtClean="0"/>
              <a:t> </a:t>
            </a:r>
            <a:r>
              <a:rPr lang="en-US" dirty="0" smtClean="0"/>
              <a:t>to be exposed to a contaminant.</a:t>
            </a:r>
          </a:p>
          <a:p>
            <a:pPr eaLnBrk="1" hangingPunct="1">
              <a:spcBef>
                <a:spcPct val="0"/>
              </a:spcBef>
            </a:pPr>
            <a:endParaRPr lang="en-US" dirty="0" smtClean="0"/>
          </a:p>
          <a:p>
            <a:pPr eaLnBrk="1" hangingPunct="1">
              <a:spcBef>
                <a:spcPct val="0"/>
              </a:spcBef>
            </a:pPr>
            <a:r>
              <a:rPr lang="en-US" dirty="0" smtClean="0"/>
              <a:t>When each (be</a:t>
            </a:r>
            <a:r>
              <a:rPr lang="en-US" baseline="0" dirty="0" smtClean="0"/>
              <a:t> sure to state that they ALL have to be present)</a:t>
            </a:r>
            <a:r>
              <a:rPr lang="en-US" dirty="0" smtClean="0"/>
              <a:t> of these steps occurs, we sometimes refer to the</a:t>
            </a:r>
            <a:r>
              <a:rPr lang="en-US" baseline="0" dirty="0" smtClean="0"/>
              <a:t> step</a:t>
            </a:r>
            <a:r>
              <a:rPr lang="en-US" dirty="0" smtClean="0"/>
              <a:t> as a “completed pathway”</a:t>
            </a:r>
          </a:p>
          <a:p>
            <a:pPr eaLnBrk="1" hangingPunct="1">
              <a:spcBef>
                <a:spcPct val="0"/>
              </a:spcBef>
            </a:pPr>
            <a:endParaRPr lang="en-US"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7F88E1-B595-4395-A39C-19A1D190D8C0}" type="slidenum">
              <a:rPr lang="en-US"/>
              <a:pPr fontAlgn="base">
                <a:spcBef>
                  <a:spcPct val="0"/>
                </a:spcBef>
                <a:spcAft>
                  <a:spcPct val="0"/>
                </a:spcAft>
                <a:defRPr/>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4ABF0B56-AA7F-4A3F-A1A6-1BC2550667B1}" type="slidenum">
              <a:rPr lang="en-US" smtClean="0"/>
              <a:pPr>
                <a:defRPr/>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Contaminants can pollute air, water, soil, or food. We sometimes call these “environmental media”. </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B4C25530-E57B-45C3-BFA6-3EF2027BA5CE}" type="slidenum">
              <a:rPr lang="en-US" smtClean="0"/>
              <a:pPr>
                <a:defRPr/>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Air: </a:t>
            </a:r>
            <a:r>
              <a:rPr lang="en-US" dirty="0" smtClean="0"/>
              <a:t>Most air pollutants come from man-made sources such as factories, power plants, cars, and trucks.  Some air pollutants come from natural sources, such as forest fires and volcanoes.  Air pollution may bother your airways, causing breathing problems.  Air pollution can also bother your eyes and skin.</a:t>
            </a:r>
          </a:p>
          <a:p>
            <a:pPr eaLnBrk="1" hangingPunct="1">
              <a:spcBef>
                <a:spcPct val="0"/>
              </a:spcBef>
            </a:pPr>
            <a:endParaRPr lang="en-US" dirty="0"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D47606-3174-4B2C-963D-9D7682D3C934}" type="slidenum">
              <a:rPr lang="en-US"/>
              <a:pPr fontAlgn="base">
                <a:spcBef>
                  <a:spcPct val="0"/>
                </a:spcBef>
                <a:spcAft>
                  <a:spcPct val="0"/>
                </a:spcAft>
                <a:defRPr/>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Chemicals found in acids, pesticides, industrial wastes, or animal by-products can get into the ground and surface water.  Chemicals enter the water when rain or water washes them into rivers, lakes, streams, or the ground.  Contaminated water can harm humans, animals, and aquatic plants.</a:t>
            </a:r>
          </a:p>
          <a:p>
            <a:pPr eaLnBrk="1" hangingPunct="1">
              <a:spcBef>
                <a:spcPct val="0"/>
              </a:spcBef>
            </a:pPr>
            <a:endParaRPr lang="en-US" dirty="0"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E1B92A-1646-471A-B1AE-3DA437974ADD}" type="slidenum">
              <a:rPr lang="en-US"/>
              <a:pPr fontAlgn="base">
                <a:spcBef>
                  <a:spcPct val="0"/>
                </a:spcBef>
                <a:spcAft>
                  <a:spcPct val="0"/>
                </a:spcAft>
                <a:defRPr/>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Chemicals such</a:t>
            </a:r>
            <a:r>
              <a:rPr lang="en-US" baseline="0" dirty="0" smtClean="0"/>
              <a:t> as</a:t>
            </a:r>
            <a:r>
              <a:rPr lang="en-US" dirty="0" smtClean="0"/>
              <a:t> pesticides can pollute the soil.  Industrial wastes can also be mixed into clean soil—a practice called </a:t>
            </a:r>
            <a:r>
              <a:rPr lang="en-US" i="1" dirty="0" smtClean="0"/>
              <a:t>land-farming</a:t>
            </a:r>
            <a:r>
              <a:rPr lang="en-US" dirty="0" smtClean="0"/>
              <a:t>—resulting in contaminated soil.  Polluted soil can affect the food you grow and eat and the water you drink.  Polluted soil can also spread through the air as dust particles.  When it rains, these dust particles may settle back into the soil or on the food we eat. </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E7AEE7-A546-41E9-B18E-A27F1B2761B2}" type="slidenum">
              <a:rPr lang="en-US"/>
              <a:pPr fontAlgn="base">
                <a:spcBef>
                  <a:spcPct val="0"/>
                </a:spcBef>
                <a:spcAft>
                  <a:spcPct val="0"/>
                </a:spcAft>
                <a:defRPr/>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Humans can become exposed to chemicals if they eat plants or animals that have come into contact with chemicals or chemical pollutants. Plants and animals can become exposed in their natural habitat or sometimes contamination can occur through the preparation, delivery, or manufacturing of food.</a:t>
            </a:r>
          </a:p>
          <a:p>
            <a:pPr eaLnBrk="1" hangingPunct="1">
              <a:spcBef>
                <a:spcPct val="0"/>
              </a:spcBef>
            </a:pPr>
            <a:endParaRPr lang="en-US" dirty="0" smtClean="0"/>
          </a:p>
          <a:p>
            <a:pPr eaLnBrk="1" hangingPunct="1">
              <a:spcBef>
                <a:spcPct val="0"/>
              </a:spcBef>
            </a:pPr>
            <a:endParaRPr lang="en-US" dirty="0"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CE23DA-1A64-4AE9-B99B-222F4ED959FA}" type="slidenum">
              <a:rPr lang="en-US"/>
              <a:pPr fontAlgn="base">
                <a:spcBef>
                  <a:spcPct val="0"/>
                </a:spcBef>
                <a:spcAft>
                  <a:spcPct val="0"/>
                </a:spcAft>
                <a:defRPr/>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7"/>
          <p:cNvSpPr/>
          <p:nvPr userDrawn="1"/>
        </p:nvSpPr>
        <p:spPr>
          <a:xfrm>
            <a:off x="1371600" y="4343400"/>
            <a:ext cx="6858000" cy="292100"/>
          </a:xfrm>
          <a:prstGeom prst="rect">
            <a:avLst/>
          </a:prstGeom>
        </p:spPr>
        <p:txBody>
          <a:bodyPr>
            <a:spAutoFit/>
          </a:bodyPr>
          <a:lstStyle/>
          <a:p>
            <a:pPr fontAlgn="auto">
              <a:spcBef>
                <a:spcPts val="0"/>
              </a:spcBef>
              <a:spcAft>
                <a:spcPts val="0"/>
              </a:spcAft>
              <a:defRPr/>
            </a:pPr>
            <a:r>
              <a:rPr lang="en-US" sz="1300" b="1" dirty="0">
                <a:solidFill>
                  <a:schemeClr val="bg2"/>
                </a:solidFill>
                <a:latin typeface="+mn-lt"/>
              </a:rPr>
              <a:t>For more information please contact Agency for Toxic Substances and Disease Registry</a:t>
            </a:r>
          </a:p>
        </p:txBody>
      </p:sp>
      <p:sp>
        <p:nvSpPr>
          <p:cNvPr id="7" name="Rectangle 8"/>
          <p:cNvSpPr/>
          <p:nvPr userDrawn="1"/>
        </p:nvSpPr>
        <p:spPr>
          <a:xfrm>
            <a:off x="1371600" y="4705350"/>
            <a:ext cx="5943600" cy="647700"/>
          </a:xfrm>
          <a:prstGeom prst="rect">
            <a:avLst/>
          </a:prstGeom>
        </p:spPr>
        <p:txBody>
          <a:bodyPr>
            <a:spAutoFit/>
          </a:bodyPr>
          <a:lstStyle/>
          <a:p>
            <a:pPr fontAlgn="auto">
              <a:spcBef>
                <a:spcPts val="0"/>
              </a:spcBef>
              <a:spcAft>
                <a:spcPts val="0"/>
              </a:spcAft>
              <a:defRPr/>
            </a:pPr>
            <a:r>
              <a:rPr lang="en-US" sz="1200" dirty="0">
                <a:solidFill>
                  <a:schemeClr val="bg2"/>
                </a:solidFill>
                <a:latin typeface="+mn-lt"/>
              </a:rPr>
              <a:t>4770 Buford Hwy. NE, Chamblee, GA 30341 </a:t>
            </a:r>
          </a:p>
          <a:p>
            <a:pPr fontAlgn="auto">
              <a:spcBef>
                <a:spcPts val="0"/>
              </a:spcBef>
              <a:spcAft>
                <a:spcPts val="0"/>
              </a:spcAft>
              <a:defRPr/>
            </a:pPr>
            <a:r>
              <a:rPr lang="en-US" sz="1200" dirty="0">
                <a:solidFill>
                  <a:schemeClr val="bg2"/>
                </a:solidFill>
                <a:latin typeface="+mn-lt"/>
              </a:rPr>
              <a:t>Telephone: 1-800-CDC-INFO (232-4636)/TTY: 1-888-232-6348</a:t>
            </a:r>
          </a:p>
          <a:p>
            <a:pPr fontAlgn="auto">
              <a:spcBef>
                <a:spcPts val="0"/>
              </a:spcBef>
              <a:spcAft>
                <a:spcPts val="0"/>
              </a:spcAft>
              <a:defRPr/>
            </a:pPr>
            <a:r>
              <a:rPr lang="en-US" sz="1200" dirty="0">
                <a:solidFill>
                  <a:schemeClr val="bg2"/>
                </a:solidFill>
                <a:latin typeface="+mn-lt"/>
              </a:rPr>
              <a:t>E-mail: cdcinfo@cdc.gov 	Web: www.atsdr.cdc.gov</a:t>
            </a:r>
          </a:p>
        </p:txBody>
      </p:sp>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58" r:id="rId2"/>
    <p:sldLayoutId id="2147483663" r:id="rId3"/>
    <p:sldLayoutId id="2147483664" r:id="rId4"/>
    <p:sldLayoutId id="2147483665" r:id="rId5"/>
    <p:sldLayoutId id="2147483659" r:id="rId6"/>
    <p:sldLayoutId id="2147483660" r:id="rId7"/>
    <p:sldLayoutId id="2147483661" r:id="rId8"/>
    <p:sldLayoutId id="2147483666" r:id="rId9"/>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a:defRPr>
      </a:lvl2pPr>
      <a:lvl3pPr algn="ctr" rtl="0" eaLnBrk="0" fontAlgn="base" hangingPunct="0">
        <a:spcBef>
          <a:spcPct val="0"/>
        </a:spcBef>
        <a:spcAft>
          <a:spcPct val="0"/>
        </a:spcAft>
        <a:defRPr sz="4400">
          <a:solidFill>
            <a:schemeClr val="tx1"/>
          </a:solidFill>
          <a:latin typeface="Myriad Web Pro"/>
        </a:defRPr>
      </a:lvl3pPr>
      <a:lvl4pPr algn="ctr" rtl="0" eaLnBrk="0" fontAlgn="base" hangingPunct="0">
        <a:spcBef>
          <a:spcPct val="0"/>
        </a:spcBef>
        <a:spcAft>
          <a:spcPct val="0"/>
        </a:spcAft>
        <a:defRPr sz="4400">
          <a:solidFill>
            <a:schemeClr val="tx1"/>
          </a:solidFill>
          <a:latin typeface="Myriad Web Pro"/>
        </a:defRPr>
      </a:lvl4pPr>
      <a:lvl5pPr algn="ctr" rtl="0" eaLnBrk="0" fontAlgn="base" hangingPunct="0">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ubtitle 1"/>
          <p:cNvSpPr>
            <a:spLocks noGrp="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Presenter’s Name</a:t>
            </a:r>
          </a:p>
        </p:txBody>
      </p:sp>
      <p:sp>
        <p:nvSpPr>
          <p:cNvPr id="13314" name="Text Placeholder 2"/>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Presenter’s Title</a:t>
            </a:r>
          </a:p>
          <a:p>
            <a:pPr eaLnBrk="1" hangingPunct="1"/>
            <a:endParaRPr lang="en-US" dirty="0" smtClean="0"/>
          </a:p>
          <a:p>
            <a:pPr eaLnBrk="1" hangingPunct="1"/>
            <a:r>
              <a:rPr lang="en-US" dirty="0" smtClean="0"/>
              <a:t>Title of Event</a:t>
            </a:r>
          </a:p>
          <a:p>
            <a:pPr eaLnBrk="1" hangingPunct="1"/>
            <a:r>
              <a:rPr lang="en-US" dirty="0" smtClean="0"/>
              <a:t>Date of Event</a:t>
            </a:r>
          </a:p>
        </p:txBody>
      </p:sp>
      <p:sp>
        <p:nvSpPr>
          <p:cNvPr id="13315" name="Title 3"/>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Environmental Health:</a:t>
            </a:r>
            <a:br>
              <a:rPr lang="en-US" dirty="0" smtClean="0"/>
            </a:br>
            <a:r>
              <a:rPr lang="en-US" dirty="0" smtClean="0"/>
              <a:t>Preventing Exposure to Hazardous Substances</a:t>
            </a:r>
            <a:br>
              <a:rPr lang="en-US" dirty="0" smtClean="0"/>
            </a:br>
            <a:endParaRPr lang="en-US" dirty="0" smtClean="0"/>
          </a:p>
        </p:txBody>
      </p:sp>
      <p:sp>
        <p:nvSpPr>
          <p:cNvPr id="13316" name="Text Placeholder 6"/>
          <p:cNvSpPr>
            <a:spLocks noGrp="1"/>
          </p:cNvSpPr>
          <p:nvPr>
            <p:ph type="body" sz="quarter" idx="12"/>
          </p:nvPr>
        </p:nvSpPr>
        <p:spPr bwMode="auto">
          <a:xfrm>
            <a:off x="2286000" y="6473825"/>
            <a:ext cx="5105400" cy="22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Division of Health Assessment and Consultation</a:t>
            </a:r>
          </a:p>
        </p:txBody>
      </p:sp>
      <p:sp>
        <p:nvSpPr>
          <p:cNvPr id="13317" name="Text Placeholder 7"/>
          <p:cNvSpPr>
            <a:spLocks noGrp="1"/>
          </p:cNvSpPr>
          <p:nvPr>
            <p:ph type="body" sz="quarter" idx="11"/>
          </p:nvPr>
        </p:nvSpPr>
        <p:spPr bwMode="auto">
          <a:xfrm>
            <a:off x="2286000" y="6281738"/>
            <a:ext cx="5105400" cy="182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Agency for Toxic Substances and Disease Registry</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Air</a:t>
            </a:r>
          </a:p>
        </p:txBody>
      </p:sp>
      <p:sp>
        <p:nvSpPr>
          <p:cNvPr id="26626" name="Rectangle 3"/>
          <p:cNvSpPr>
            <a:spLocks noGrp="1" noChangeArrowheads="1"/>
          </p:cNvSpPr>
          <p:nvPr>
            <p:ph type="body"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dirty="0" smtClean="0"/>
              <a:t>Most air pollutants come from </a:t>
            </a:r>
          </a:p>
          <a:p>
            <a:pPr eaLnBrk="1" hangingPunct="1">
              <a:spcBef>
                <a:spcPct val="0"/>
              </a:spcBef>
              <a:buFont typeface="Wingdings" pitchFamily="2" charset="2"/>
              <a:buNone/>
            </a:pPr>
            <a:r>
              <a:rPr lang="en-US" dirty="0" smtClean="0"/>
              <a:t>	man-made sources</a:t>
            </a:r>
          </a:p>
          <a:p>
            <a:pPr eaLnBrk="1" hangingPunct="1">
              <a:spcBef>
                <a:spcPct val="0"/>
              </a:spcBef>
              <a:buFont typeface="Wingdings" pitchFamily="2" charset="2"/>
              <a:buNone/>
            </a:pPr>
            <a:endParaRPr lang="en-US" dirty="0" smtClean="0"/>
          </a:p>
          <a:p>
            <a:pPr eaLnBrk="1" hangingPunct="1">
              <a:spcBef>
                <a:spcPct val="0"/>
              </a:spcBef>
            </a:pPr>
            <a:r>
              <a:rPr lang="en-US" dirty="0" smtClean="0"/>
              <a:t>Some air pollutants also come </a:t>
            </a:r>
          </a:p>
          <a:p>
            <a:pPr eaLnBrk="1" hangingPunct="1">
              <a:spcBef>
                <a:spcPct val="0"/>
              </a:spcBef>
              <a:buFont typeface="Wingdings" pitchFamily="2" charset="2"/>
              <a:buNone/>
            </a:pPr>
            <a:r>
              <a:rPr lang="en-US" dirty="0" smtClean="0"/>
              <a:t>	from natural sources, such as forest </a:t>
            </a:r>
          </a:p>
          <a:p>
            <a:pPr eaLnBrk="1" hangingPunct="1">
              <a:spcBef>
                <a:spcPct val="0"/>
              </a:spcBef>
              <a:buFont typeface="Wingdings" pitchFamily="2" charset="2"/>
              <a:buNone/>
            </a:pPr>
            <a:r>
              <a:rPr lang="en-US" dirty="0" smtClean="0"/>
              <a:t>	fires and volcanoes.</a:t>
            </a:r>
          </a:p>
          <a:p>
            <a:pPr eaLnBrk="1" hangingPunct="1">
              <a:spcBef>
                <a:spcPct val="0"/>
              </a:spcBef>
              <a:buFont typeface="Wingdings" pitchFamily="2" charset="2"/>
              <a:buNone/>
            </a:pPr>
            <a:endParaRPr lang="en-US" dirty="0" smtClean="0"/>
          </a:p>
          <a:p>
            <a:pPr eaLnBrk="1" hangingPunct="1">
              <a:spcBef>
                <a:spcPct val="0"/>
              </a:spcBef>
            </a:pPr>
            <a:r>
              <a:rPr lang="en-US" dirty="0" smtClean="0"/>
              <a:t>Air pollution may cause breathing problems</a:t>
            </a:r>
          </a:p>
          <a:p>
            <a:pPr eaLnBrk="1" hangingPunct="1">
              <a:spcBef>
                <a:spcPct val="0"/>
              </a:spcBef>
              <a:buFont typeface="Wingdings" pitchFamily="2" charset="2"/>
              <a:buNone/>
            </a:pPr>
            <a:endParaRPr lang="en-US" dirty="0" smtClean="0"/>
          </a:p>
          <a:p>
            <a:pPr eaLnBrk="1" hangingPunct="1">
              <a:spcBef>
                <a:spcPct val="0"/>
              </a:spcBef>
            </a:pPr>
            <a:r>
              <a:rPr lang="en-US" dirty="0" smtClean="0"/>
              <a:t>Air pollution can also bother your eyes and skin</a:t>
            </a:r>
          </a:p>
          <a:p>
            <a:pPr eaLnBrk="1" hangingPunct="1">
              <a:spcBef>
                <a:spcPct val="0"/>
              </a:spcBef>
            </a:pPr>
            <a:endParaRPr lang="en-US" dirty="0" smtClean="0"/>
          </a:p>
          <a:p>
            <a:pPr eaLnBrk="1" hangingPunct="1">
              <a:spcBef>
                <a:spcPct val="0"/>
              </a:spcBef>
              <a:buFontTx/>
              <a:buNone/>
            </a:pPr>
            <a:endParaRPr lang="en-US" dirty="0" smtClean="0"/>
          </a:p>
        </p:txBody>
      </p:sp>
      <p:pic>
        <p:nvPicPr>
          <p:cNvPr id="5" name="Picture 2" descr="\\cdc\project\NCHM_DCS_GS_Teams\Team2\Projects\Kiernan_Clair\10_219688-A_Bates_ATSDR_ppt\71056172.jpg"/>
          <p:cNvPicPr>
            <a:picLocks noChangeAspect="1" noChangeArrowheads="1"/>
          </p:cNvPicPr>
          <p:nvPr/>
        </p:nvPicPr>
        <p:blipFill>
          <a:blip r:embed="rId3" cstate="print"/>
          <a:srcRect/>
          <a:stretch>
            <a:fillRect/>
          </a:stretch>
        </p:blipFill>
        <p:spPr bwMode="auto">
          <a:xfrm>
            <a:off x="5791200" y="1143000"/>
            <a:ext cx="2992376" cy="198120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Water</a:t>
            </a:r>
          </a:p>
        </p:txBody>
      </p:sp>
      <p:sp>
        <p:nvSpPr>
          <p:cNvPr id="28674" name="Rectangle 3"/>
          <p:cNvSpPr>
            <a:spLocks noGrp="1" noChangeArrowheads="1"/>
          </p:cNvSpPr>
          <p:nvPr>
            <p:ph type="body" idx="1"/>
          </p:nvPr>
        </p:nvSpPr>
        <p:spPr bwMode="auto">
          <a:xfrm>
            <a:off x="457200" y="1371600"/>
            <a:ext cx="83058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dirty="0" smtClean="0"/>
              <a:t>Harmful substances enter the water when rain or water washes them into rivers, lakes, streams, or the ground</a:t>
            </a:r>
          </a:p>
          <a:p>
            <a:pPr lvl="1" eaLnBrk="1" hangingPunct="1">
              <a:lnSpc>
                <a:spcPct val="90000"/>
              </a:lnSpc>
              <a:buSzTx/>
            </a:pPr>
            <a:r>
              <a:rPr lang="en-US" dirty="0" smtClean="0"/>
              <a:t>Harmful substances can also be “dumped” into rivers, lakes ,or streams</a:t>
            </a:r>
          </a:p>
          <a:p>
            <a:pPr eaLnBrk="1" hangingPunct="1">
              <a:lnSpc>
                <a:spcPct val="90000"/>
              </a:lnSpc>
            </a:pPr>
            <a:endParaRPr lang="en-US" dirty="0" smtClean="0"/>
          </a:p>
          <a:p>
            <a:pPr eaLnBrk="1" hangingPunct="1">
              <a:lnSpc>
                <a:spcPct val="90000"/>
              </a:lnSpc>
            </a:pPr>
            <a:r>
              <a:rPr lang="en-US" dirty="0" smtClean="0"/>
              <a:t>When contaminants enter sources of groundwater and surface water, they can affect</a:t>
            </a:r>
          </a:p>
          <a:p>
            <a:pPr lvl="1" eaLnBrk="1" hangingPunct="1">
              <a:lnSpc>
                <a:spcPct val="90000"/>
              </a:lnSpc>
              <a:buSzTx/>
            </a:pPr>
            <a:r>
              <a:rPr lang="en-US" sz="2400" dirty="0" smtClean="0"/>
              <a:t>Drinking water</a:t>
            </a:r>
          </a:p>
          <a:p>
            <a:pPr lvl="1" eaLnBrk="1" hangingPunct="1">
              <a:lnSpc>
                <a:spcPct val="90000"/>
              </a:lnSpc>
              <a:buSzTx/>
            </a:pPr>
            <a:r>
              <a:rPr lang="en-US" sz="2400" dirty="0" smtClean="0"/>
              <a:t>Part of the food chain</a:t>
            </a:r>
          </a:p>
          <a:p>
            <a:pPr lvl="1" eaLnBrk="1" hangingPunct="1">
              <a:lnSpc>
                <a:spcPct val="90000"/>
              </a:lnSpc>
              <a:buSzTx/>
            </a:pPr>
            <a:r>
              <a:rPr lang="en-US" sz="2400" dirty="0" smtClean="0"/>
              <a:t>Human and aquatic life </a:t>
            </a:r>
          </a:p>
        </p:txBody>
      </p:sp>
      <p:pic>
        <p:nvPicPr>
          <p:cNvPr id="5" name="Picture 2" descr="\\cdc\project\NCHM_DCS_GS_Teams\Team2\Projects\Kiernan_Clair\10_219688-A_Bates_ATSDR_ppt\87512434.jpg"/>
          <p:cNvPicPr>
            <a:picLocks noChangeAspect="1" noChangeArrowheads="1"/>
          </p:cNvPicPr>
          <p:nvPr/>
        </p:nvPicPr>
        <p:blipFill>
          <a:blip r:embed="rId3" cstate="print"/>
          <a:srcRect/>
          <a:stretch>
            <a:fillRect/>
          </a:stretch>
        </p:blipFill>
        <p:spPr bwMode="auto">
          <a:xfrm>
            <a:off x="5029200" y="3810000"/>
            <a:ext cx="3688411" cy="246380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Soil </a:t>
            </a:r>
          </a:p>
        </p:txBody>
      </p:sp>
      <p:sp>
        <p:nvSpPr>
          <p:cNvPr id="30722" name="Rectangle 3"/>
          <p:cNvSpPr>
            <a:spLocks noGrp="1" noChangeArrowheads="1"/>
          </p:cNvSpPr>
          <p:nvPr>
            <p:ph type="body" idx="1"/>
          </p:nvPr>
        </p:nvSpPr>
        <p:spPr bwMode="auto">
          <a:xfrm>
            <a:off x="457200" y="1600200"/>
            <a:ext cx="83058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Chemicals such as pesticides can pollute the soil</a:t>
            </a:r>
          </a:p>
          <a:p>
            <a:pPr eaLnBrk="1" hangingPunct="1">
              <a:buFont typeface="Wingdings" pitchFamily="2" charset="2"/>
              <a:buNone/>
            </a:pPr>
            <a:endParaRPr lang="en-US" sz="2600" dirty="0" smtClean="0"/>
          </a:p>
          <a:p>
            <a:pPr eaLnBrk="1" hangingPunct="1"/>
            <a:r>
              <a:rPr lang="en-US" dirty="0" smtClean="0"/>
              <a:t>Polluted soil can affect the food you grow and eat and the water you drink</a:t>
            </a:r>
          </a:p>
          <a:p>
            <a:pPr eaLnBrk="1" hangingPunct="1">
              <a:buFont typeface="Wingdings" pitchFamily="2" charset="2"/>
              <a:buNone/>
            </a:pPr>
            <a:endParaRPr lang="en-US" dirty="0" smtClean="0"/>
          </a:p>
          <a:p>
            <a:pPr eaLnBrk="1" hangingPunct="1"/>
            <a:r>
              <a:rPr lang="en-US" dirty="0" smtClean="0"/>
              <a:t>Polluted soil can also spread </a:t>
            </a:r>
          </a:p>
          <a:p>
            <a:pPr eaLnBrk="1" hangingPunct="1">
              <a:buFont typeface="Wingdings" pitchFamily="2" charset="2"/>
              <a:buNone/>
            </a:pPr>
            <a:r>
              <a:rPr lang="en-US" dirty="0" smtClean="0"/>
              <a:t>	through the air as dust particles. </a:t>
            </a:r>
          </a:p>
        </p:txBody>
      </p:sp>
      <p:pic>
        <p:nvPicPr>
          <p:cNvPr id="5" name="Picture 2" descr="\\cdc\project\NCHM_DCS_GS_Teams\Team2\Projects\Kiernan_Clair\10_219688-A_Bates_ATSDR_ppt\skd274411sdc.jpg"/>
          <p:cNvPicPr>
            <a:picLocks noChangeAspect="1" noChangeArrowheads="1"/>
          </p:cNvPicPr>
          <p:nvPr/>
        </p:nvPicPr>
        <p:blipFill>
          <a:blip r:embed="rId3" cstate="print"/>
          <a:srcRect/>
          <a:stretch>
            <a:fillRect/>
          </a:stretch>
        </p:blipFill>
        <p:spPr bwMode="auto">
          <a:xfrm>
            <a:off x="5638800" y="3276600"/>
            <a:ext cx="3124200" cy="312420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Food</a:t>
            </a:r>
            <a:endParaRPr lang="en-US" dirty="0" smtClean="0">
              <a:solidFill>
                <a:srgbClr val="FF0000"/>
              </a:solidFill>
            </a:endParaRPr>
          </a:p>
        </p:txBody>
      </p:sp>
      <p:sp>
        <p:nvSpPr>
          <p:cNvPr id="32770" name="Rectangle 3"/>
          <p:cNvSpPr>
            <a:spLocks noGrp="1" noChangeArrowheads="1"/>
          </p:cNvSpPr>
          <p:nvPr>
            <p:ph type="body" idx="1"/>
          </p:nvPr>
        </p:nvSpPr>
        <p:spPr bwMode="auto">
          <a:xfrm>
            <a:off x="3733800" y="1600200"/>
            <a:ext cx="49530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Font typeface="Wingdings" pitchFamily="2" charset="2"/>
              <a:buNone/>
            </a:pPr>
            <a:r>
              <a:rPr lang="en-US" dirty="0" smtClean="0"/>
              <a:t>Humans may become exposed to contaminants if </a:t>
            </a:r>
          </a:p>
          <a:p>
            <a:pPr eaLnBrk="1" hangingPunct="1">
              <a:lnSpc>
                <a:spcPct val="90000"/>
              </a:lnSpc>
              <a:buFont typeface="Wingdings" pitchFamily="2" charset="2"/>
              <a:buNone/>
            </a:pPr>
            <a:endParaRPr lang="en-US" dirty="0" smtClean="0"/>
          </a:p>
          <a:p>
            <a:pPr eaLnBrk="1" hangingPunct="1">
              <a:lnSpc>
                <a:spcPct val="90000"/>
              </a:lnSpc>
            </a:pPr>
            <a:r>
              <a:rPr lang="en-US" dirty="0" smtClean="0"/>
              <a:t>They eat food or drink beverages that have been exposed to chemicals or other contaminants </a:t>
            </a:r>
          </a:p>
          <a:p>
            <a:pPr eaLnBrk="1" hangingPunct="1">
              <a:lnSpc>
                <a:spcPct val="90000"/>
              </a:lnSpc>
              <a:buFont typeface="Wingdings" pitchFamily="2" charset="2"/>
              <a:buNone/>
            </a:pPr>
            <a:endParaRPr lang="en-US" dirty="0" smtClean="0"/>
          </a:p>
          <a:p>
            <a:pPr eaLnBrk="1" hangingPunct="1">
              <a:lnSpc>
                <a:spcPct val="90000"/>
              </a:lnSpc>
            </a:pPr>
            <a:r>
              <a:rPr lang="en-US" dirty="0" smtClean="0"/>
              <a:t>Plants and animals become exposed in their natural habitat and humans eat them.</a:t>
            </a:r>
          </a:p>
          <a:p>
            <a:pPr lvl="1" eaLnBrk="1" hangingPunct="1">
              <a:lnSpc>
                <a:spcPct val="90000"/>
              </a:lnSpc>
              <a:buSzTx/>
              <a:buFont typeface="Wingdings" pitchFamily="2" charset="2"/>
              <a:buNone/>
            </a:pPr>
            <a:endParaRPr lang="en-US" dirty="0" smtClean="0"/>
          </a:p>
          <a:p>
            <a:pPr eaLnBrk="1" hangingPunct="1">
              <a:lnSpc>
                <a:spcPct val="90000"/>
              </a:lnSpc>
              <a:buFontTx/>
              <a:buNone/>
            </a:pPr>
            <a:endParaRPr lang="en-US" dirty="0" smtClean="0"/>
          </a:p>
          <a:p>
            <a:pPr eaLnBrk="1" hangingPunct="1">
              <a:lnSpc>
                <a:spcPct val="90000"/>
              </a:lnSpc>
              <a:buFontTx/>
              <a:buNone/>
            </a:pPr>
            <a:endParaRPr lang="en-US" dirty="0" smtClean="0"/>
          </a:p>
        </p:txBody>
      </p:sp>
      <p:pic>
        <p:nvPicPr>
          <p:cNvPr id="32771" name="Picture 2" descr="PHIL Image 11321"/>
          <p:cNvPicPr>
            <a:picLocks noChangeAspect="1" noChangeArrowheads="1"/>
          </p:cNvPicPr>
          <p:nvPr/>
        </p:nvPicPr>
        <p:blipFill>
          <a:blip r:embed="rId3" cstate="print"/>
          <a:srcRect/>
          <a:stretch>
            <a:fillRect/>
          </a:stretch>
        </p:blipFill>
        <p:spPr bwMode="auto">
          <a:xfrm>
            <a:off x="304800" y="1600200"/>
            <a:ext cx="3124200" cy="46815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dirty="0" smtClean="0"/>
              <a:t>Pathways</a:t>
            </a:r>
            <a:endParaRPr lang="en-US" dirty="0"/>
          </a:p>
        </p:txBody>
      </p:sp>
      <p:sp>
        <p:nvSpPr>
          <p:cNvPr id="34818" name="Text Placeholder 5"/>
          <p:cNvSpPr>
            <a:spLocks noGrp="1"/>
          </p:cNvSpPr>
          <p:nvPr>
            <p:ph type="body" idx="1"/>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r>
              <a:rPr lang="en-US" dirty="0" smtClean="0"/>
              <a:t>Touching, Breathing, Eating, Drinking</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descr="Model of exposure pathways"/>
          <p:cNvPicPr>
            <a:picLocks noChangeAspect="1"/>
          </p:cNvPicPr>
          <p:nvPr/>
        </p:nvPicPr>
        <p:blipFill>
          <a:blip r:embed="rId3" cstate="print"/>
          <a:srcRect t="8186"/>
          <a:stretch>
            <a:fillRect/>
          </a:stretch>
        </p:blipFill>
        <p:spPr bwMode="auto">
          <a:xfrm>
            <a:off x="2139950" y="1371600"/>
            <a:ext cx="4903788" cy="4899025"/>
          </a:xfrm>
          <a:prstGeom prst="rect">
            <a:avLst/>
          </a:prstGeom>
          <a:noFill/>
          <a:ln w="9525">
            <a:noFill/>
            <a:miter lim="800000"/>
            <a:headEnd/>
            <a:tailEnd/>
          </a:ln>
        </p:spPr>
      </p:pic>
      <p:sp>
        <p:nvSpPr>
          <p:cNvPr id="36866" name="Rectangle 2"/>
          <p:cNvSpPr>
            <a:spLocks noGrp="1" noChangeArrowheads="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Exposure Pathways</a:t>
            </a:r>
          </a:p>
        </p:txBody>
      </p:sp>
      <p:sp>
        <p:nvSpPr>
          <p:cNvPr id="4" name="TextBox 3"/>
          <p:cNvSpPr txBox="1"/>
          <p:nvPr/>
        </p:nvSpPr>
        <p:spPr>
          <a:xfrm>
            <a:off x="3657600" y="3352800"/>
            <a:ext cx="1905000" cy="1304925"/>
          </a:xfrm>
          <a:prstGeom prst="rect">
            <a:avLst/>
          </a:prstGeom>
          <a:solidFill>
            <a:srgbClr val="0058B0"/>
          </a:solidFill>
        </p:spPr>
        <p:txBody>
          <a:bodyPr>
            <a:spAutoFit/>
          </a:bodyPr>
          <a:lstStyle/>
          <a:p>
            <a:pPr algn="ctr" fontAlgn="auto">
              <a:lnSpc>
                <a:spcPct val="150000"/>
              </a:lnSpc>
              <a:spcBef>
                <a:spcPts val="0"/>
              </a:spcBef>
              <a:spcAft>
                <a:spcPts val="0"/>
              </a:spcAft>
              <a:defRPr/>
            </a:pPr>
            <a:r>
              <a:rPr lang="en-US" b="1" dirty="0">
                <a:solidFill>
                  <a:schemeClr val="bg1"/>
                </a:solidFill>
                <a:effectLst>
                  <a:outerShdw blurRad="50800" dist="38100" dir="5400000" algn="t" rotWithShape="0">
                    <a:prstClr val="black">
                      <a:alpha val="40000"/>
                    </a:prstClr>
                  </a:outerShdw>
                </a:effectLst>
                <a:latin typeface="+mn-lt"/>
              </a:rPr>
              <a:t>Touching</a:t>
            </a:r>
          </a:p>
          <a:p>
            <a:pPr algn="ctr" fontAlgn="auto">
              <a:lnSpc>
                <a:spcPct val="150000"/>
              </a:lnSpc>
              <a:spcBef>
                <a:spcPts val="0"/>
              </a:spcBef>
              <a:spcAft>
                <a:spcPts val="0"/>
              </a:spcAft>
              <a:defRPr/>
            </a:pPr>
            <a:r>
              <a:rPr lang="en-US" b="1" dirty="0">
                <a:solidFill>
                  <a:schemeClr val="bg1"/>
                </a:solidFill>
                <a:effectLst>
                  <a:outerShdw blurRad="50800" dist="38100" dir="5400000" algn="t" rotWithShape="0">
                    <a:prstClr val="black">
                      <a:alpha val="40000"/>
                    </a:prstClr>
                  </a:outerShdw>
                </a:effectLst>
                <a:latin typeface="+mn-lt"/>
              </a:rPr>
              <a:t>Breathing</a:t>
            </a:r>
          </a:p>
          <a:p>
            <a:pPr algn="ctr" fontAlgn="auto">
              <a:lnSpc>
                <a:spcPct val="150000"/>
              </a:lnSpc>
              <a:spcBef>
                <a:spcPts val="0"/>
              </a:spcBef>
              <a:spcAft>
                <a:spcPts val="0"/>
              </a:spcAft>
              <a:defRPr/>
            </a:pPr>
            <a:r>
              <a:rPr lang="en-US" b="1" dirty="0">
                <a:solidFill>
                  <a:schemeClr val="bg1"/>
                </a:solidFill>
                <a:effectLst>
                  <a:outerShdw blurRad="50800" dist="38100" dir="5400000" algn="t" rotWithShape="0">
                    <a:prstClr val="black">
                      <a:alpha val="40000"/>
                    </a:prstClr>
                  </a:outerShdw>
                </a:effectLst>
                <a:latin typeface="+mn-lt"/>
              </a:rPr>
              <a:t>Eating/Drinking</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Touching</a:t>
            </a:r>
            <a:endParaRPr lang="en-US" sz="1400" dirty="0" smtClean="0">
              <a:solidFill>
                <a:srgbClr val="FF0000"/>
              </a:solidFill>
            </a:endParaRPr>
          </a:p>
        </p:txBody>
      </p:sp>
      <p:sp>
        <p:nvSpPr>
          <p:cNvPr id="38914" name="Rectangle 3"/>
          <p:cNvSpPr>
            <a:spLocks noGrp="1" noChangeArrowheads="1"/>
          </p:cNvSpPr>
          <p:nvPr>
            <p:ph type="body"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pPr>
            <a:r>
              <a:rPr lang="en-US" dirty="0" smtClean="0"/>
              <a:t>Contact with skin (dermal)</a:t>
            </a:r>
          </a:p>
          <a:p>
            <a:pPr eaLnBrk="1" hangingPunct="1"/>
            <a:r>
              <a:rPr lang="en-US" dirty="0" smtClean="0"/>
              <a:t>Chemicals can enter your bloodstream through the pores, small cracks, or cuts in your skin</a:t>
            </a:r>
          </a:p>
          <a:p>
            <a:pPr eaLnBrk="1" hangingPunct="1"/>
            <a:r>
              <a:rPr lang="en-US" dirty="0" smtClean="0"/>
              <a:t>Chemicals may irritate or burn your skin, exposing it to infection</a:t>
            </a:r>
          </a:p>
          <a:p>
            <a:pPr eaLnBrk="1" hangingPunct="1">
              <a:buFont typeface="Wingdings" pitchFamily="2" charset="2"/>
              <a:buNone/>
            </a:pPr>
            <a:endParaRPr lang="en-US" dirty="0" smtClean="0"/>
          </a:p>
        </p:txBody>
      </p:sp>
      <p:pic>
        <p:nvPicPr>
          <p:cNvPr id="38915" name="Picture 4" descr="PHIL Image 11407"/>
          <p:cNvPicPr>
            <a:picLocks noChangeAspect="1" noChangeArrowheads="1"/>
          </p:cNvPicPr>
          <p:nvPr/>
        </p:nvPicPr>
        <p:blipFill>
          <a:blip r:embed="rId3" cstate="print"/>
          <a:srcRect l="5714" t="8585" r="41714"/>
          <a:stretch>
            <a:fillRect/>
          </a:stretch>
        </p:blipFill>
        <p:spPr bwMode="auto">
          <a:xfrm>
            <a:off x="762000" y="3657600"/>
            <a:ext cx="2438400" cy="2822575"/>
          </a:xfrm>
          <a:prstGeom prst="rect">
            <a:avLst/>
          </a:prstGeom>
          <a:noFill/>
          <a:ln w="9525">
            <a:noFill/>
            <a:miter lim="800000"/>
            <a:headEnd/>
            <a:tailEnd/>
          </a:ln>
        </p:spPr>
      </p:pic>
      <p:sp>
        <p:nvSpPr>
          <p:cNvPr id="6" name="TextBox 5"/>
          <p:cNvSpPr txBox="1"/>
          <p:nvPr/>
        </p:nvSpPr>
        <p:spPr>
          <a:xfrm>
            <a:off x="4038600" y="3810000"/>
            <a:ext cx="4495800" cy="2363788"/>
          </a:xfrm>
          <a:prstGeom prst="rect">
            <a:avLst/>
          </a:prstGeom>
          <a:noFill/>
        </p:spPr>
        <p:txBody>
          <a:bodyPr>
            <a:spAutoFit/>
          </a:bodyPr>
          <a:lstStyle/>
          <a:p>
            <a:pPr marL="342900" indent="-342900">
              <a:spcBef>
                <a:spcPct val="20000"/>
              </a:spcBef>
              <a:buClr>
                <a:srgbClr val="0039A6"/>
              </a:buClr>
              <a:buSzPct val="70000"/>
              <a:defRPr/>
            </a:pPr>
            <a:r>
              <a:rPr lang="en-US" sz="2400" b="1" dirty="0">
                <a:solidFill>
                  <a:srgbClr val="4B4B4B"/>
                </a:solidFill>
                <a:latin typeface="Myriad Web Pro"/>
              </a:rPr>
              <a:t>Contact with eyes</a:t>
            </a:r>
          </a:p>
          <a:p>
            <a:pPr marL="342900" indent="-342900">
              <a:spcBef>
                <a:spcPct val="20000"/>
              </a:spcBef>
              <a:buClr>
                <a:srgbClr val="0039A6"/>
              </a:buClr>
              <a:buSzPct val="70000"/>
              <a:buFont typeface="Wingdings" pitchFamily="2" charset="2"/>
              <a:buChar char="q"/>
              <a:defRPr/>
            </a:pPr>
            <a:r>
              <a:rPr lang="en-US" sz="2400" b="1" dirty="0">
                <a:solidFill>
                  <a:srgbClr val="4B4B4B"/>
                </a:solidFill>
                <a:latin typeface="Myriad Web Pro"/>
              </a:rPr>
              <a:t>Some chemicals may burn or irritate your eyes</a:t>
            </a:r>
          </a:p>
          <a:p>
            <a:pPr marL="342900" indent="-342900">
              <a:spcBef>
                <a:spcPct val="20000"/>
              </a:spcBef>
              <a:buClr>
                <a:srgbClr val="0039A6"/>
              </a:buClr>
              <a:buSzPct val="70000"/>
              <a:buFont typeface="Wingdings" pitchFamily="2" charset="2"/>
              <a:buChar char="q"/>
              <a:defRPr/>
            </a:pPr>
            <a:r>
              <a:rPr lang="en-US" sz="2400" b="1" dirty="0">
                <a:solidFill>
                  <a:srgbClr val="4B4B4B"/>
                </a:solidFill>
                <a:latin typeface="Myriad Web Pro"/>
              </a:rPr>
              <a:t>Some chemicals may enter your body through the eye</a:t>
            </a:r>
          </a:p>
          <a:p>
            <a:pPr>
              <a:defRPr/>
            </a:pP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Breathing (Inhalation)</a:t>
            </a:r>
          </a:p>
        </p:txBody>
      </p:sp>
      <p:sp>
        <p:nvSpPr>
          <p:cNvPr id="40962" name="Content Placeholder 2"/>
          <p:cNvSpPr>
            <a:spLocks noGrp="1"/>
          </p:cNvSpPr>
          <p:nvPr>
            <p:ph idx="1"/>
          </p:nvPr>
        </p:nvSpPr>
        <p:spPr bwMode="auto">
          <a:xfrm>
            <a:off x="457200" y="1600200"/>
            <a:ext cx="8229600" cy="419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pPr>
            <a:r>
              <a:rPr lang="en-US" dirty="0" smtClean="0"/>
              <a:t>Contaminants that enter the lungs</a:t>
            </a:r>
          </a:p>
          <a:p>
            <a:pPr eaLnBrk="1" hangingPunct="1"/>
            <a:r>
              <a:rPr lang="en-US" sz="2600" dirty="0" smtClean="0"/>
              <a:t> </a:t>
            </a:r>
            <a:r>
              <a:rPr lang="en-US" dirty="0" smtClean="0"/>
              <a:t>can either have a direct effect on the cells of the lung</a:t>
            </a:r>
          </a:p>
          <a:p>
            <a:pPr eaLnBrk="1" hangingPunct="1"/>
            <a:r>
              <a:rPr lang="en-US" dirty="0" smtClean="0"/>
              <a:t>or can be absorbed into the bloodstream</a:t>
            </a:r>
          </a:p>
          <a:p>
            <a:pPr lvl="1" eaLnBrk="1" hangingPunct="1">
              <a:buSzTx/>
              <a:buFont typeface="Wingdings" pitchFamily="2" charset="2"/>
              <a:buNone/>
            </a:pPr>
            <a:endParaRPr lang="en-US" dirty="0" smtClean="0"/>
          </a:p>
          <a:p>
            <a:pPr eaLnBrk="1" hangingPunct="1">
              <a:buFont typeface="Wingdings" pitchFamily="2" charset="2"/>
              <a:buNone/>
            </a:pPr>
            <a:r>
              <a:rPr lang="en-US" dirty="0" smtClean="0"/>
              <a:t>Contaminants that enter the body by breathing include</a:t>
            </a:r>
          </a:p>
          <a:p>
            <a:pPr eaLnBrk="1" hangingPunct="1"/>
            <a:r>
              <a:rPr lang="en-US" dirty="0" smtClean="0"/>
              <a:t>gases, vapors, aerosols, particles, and fibers (such as asbestos)</a:t>
            </a:r>
          </a:p>
          <a:p>
            <a:pPr eaLnBrk="1" hangingPunct="1"/>
            <a:endParaRPr lang="en-US" sz="2600" dirty="0" smtClean="0"/>
          </a:p>
          <a:p>
            <a:pPr eaLnBrk="1" hangingPunct="1"/>
            <a:endParaRPr lang="en-US"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Eating and Drinking (Ingestion)</a:t>
            </a:r>
            <a:endParaRPr lang="en-US" sz="1400" dirty="0" smtClean="0">
              <a:solidFill>
                <a:srgbClr val="FF0000"/>
              </a:solidFill>
            </a:endParaRPr>
          </a:p>
        </p:txBody>
      </p:sp>
      <p:sp>
        <p:nvSpPr>
          <p:cNvPr id="43010" name="Rectangle 3"/>
          <p:cNvSpPr>
            <a:spLocks noGrp="1" noChangeArrowheads="1"/>
          </p:cNvSpPr>
          <p:nvPr>
            <p:ph type="body" idx="1"/>
          </p:nvPr>
        </p:nvSpPr>
        <p:spPr bwMode="auto">
          <a:xfrm>
            <a:off x="457200" y="1600200"/>
            <a:ext cx="83820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Food or drinks may have chemicals on or in them, and the chemicals can enter your body.  These chemicals are absorbed, or taken in, by the digestive system.</a:t>
            </a:r>
          </a:p>
          <a:p>
            <a:pPr eaLnBrk="1" hangingPunct="1"/>
            <a:r>
              <a:rPr lang="en-US" dirty="0" smtClean="0"/>
              <a:t>Hazardous substances can be ingested if </a:t>
            </a:r>
          </a:p>
          <a:p>
            <a:pPr lvl="1" eaLnBrk="1" hangingPunct="1">
              <a:buSzTx/>
            </a:pPr>
            <a:r>
              <a:rPr lang="en-US" dirty="0" smtClean="0"/>
              <a:t>They are on hands, clothing, or hair. </a:t>
            </a:r>
          </a:p>
          <a:p>
            <a:pPr lvl="1" eaLnBrk="1" hangingPunct="1">
              <a:buSzTx/>
            </a:pPr>
            <a:r>
              <a:rPr lang="en-US" dirty="0" smtClean="0"/>
              <a:t>They are on food or in beverages.</a:t>
            </a:r>
          </a:p>
          <a:p>
            <a:pPr lvl="1" eaLnBrk="1" hangingPunct="1">
              <a:buSzTx/>
            </a:pPr>
            <a:r>
              <a:rPr lang="en-US" dirty="0" smtClean="0"/>
              <a:t>Children eat or drink chemicals or soil (pica)</a:t>
            </a:r>
          </a:p>
          <a:p>
            <a:pPr lvl="1" eaLnBrk="1" hangingPunct="1">
              <a:buSzTx/>
            </a:pPr>
            <a:r>
              <a:rPr lang="en-US" dirty="0" smtClean="0"/>
              <a:t>Children’s hands pick up hazardous dusts</a:t>
            </a:r>
          </a:p>
          <a:p>
            <a:pPr lvl="1" eaLnBrk="1" hangingPunct="1">
              <a:buSzTx/>
            </a:pPr>
            <a:r>
              <a:rPr lang="en-US" dirty="0" smtClean="0"/>
              <a:t>You play  or walk in a contaminated area</a:t>
            </a:r>
          </a:p>
        </p:txBody>
      </p:sp>
      <p:pic>
        <p:nvPicPr>
          <p:cNvPr id="5" name="Picture 2" descr="\\cdc\project\NCHM_DCS_GS_Teams\Team2\Projects\Kiernan_Clair\10_219688-A_Bates_ATSDR_ppt\200199285-001.jpg"/>
          <p:cNvPicPr>
            <a:picLocks noChangeAspect="1" noChangeArrowheads="1"/>
          </p:cNvPicPr>
          <p:nvPr/>
        </p:nvPicPr>
        <p:blipFill>
          <a:blip r:embed="rId3" cstate="print"/>
          <a:srcRect/>
          <a:stretch>
            <a:fillRect/>
          </a:stretch>
        </p:blipFill>
        <p:spPr bwMode="auto">
          <a:xfrm>
            <a:off x="6629400" y="3048000"/>
            <a:ext cx="2235200" cy="3346187"/>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dirty="0" smtClean="0"/>
              <a:t>The Effect of contamination on Sensitive Populations</a:t>
            </a:r>
            <a:endParaRPr lang="en-US" dirty="0"/>
          </a:p>
        </p:txBody>
      </p:sp>
      <p:sp>
        <p:nvSpPr>
          <p:cNvPr id="45058" name="Text Placeholder 5"/>
          <p:cNvSpPr>
            <a:spLocks noGrp="1"/>
          </p:cNvSpPr>
          <p:nvPr>
            <p:ph type="body" idx="1"/>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r>
              <a:rPr lang="en-US" dirty="0" smtClean="0"/>
              <a:t>Children, Pregnant Women, and Older Adults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 </a:t>
            </a:r>
          </a:p>
        </p:txBody>
      </p:sp>
      <p:sp>
        <p:nvSpPr>
          <p:cNvPr id="6" name="Rectangle 2"/>
          <p:cNvSpPr txBox="1">
            <a:spLocks noChangeArrowheads="1"/>
          </p:cNvSpPr>
          <p:nvPr/>
        </p:nvSpPr>
        <p:spPr>
          <a:xfrm>
            <a:off x="457200" y="274638"/>
            <a:ext cx="8229600" cy="1143000"/>
          </a:xfrm>
          <a:prstGeom prst="rect">
            <a:avLst/>
          </a:prstGeom>
        </p:spPr>
        <p:txBody>
          <a:bodyPr anchor="b"/>
          <a:lstStyle/>
          <a:p>
            <a:pPr algn="ctr" fontAlgn="auto">
              <a:lnSpc>
                <a:spcPts val="3000"/>
              </a:lnSpc>
              <a:spcAft>
                <a:spcPts val="0"/>
              </a:spcAft>
              <a:defRPr/>
            </a:pPr>
            <a:r>
              <a:rPr lang="en-US" sz="2800" b="1" dirty="0">
                <a:latin typeface="+mj-lt"/>
                <a:ea typeface="+mj-ea"/>
                <a:cs typeface="+mj-cs"/>
              </a:rPr>
              <a:t>What is environmental health?</a:t>
            </a:r>
          </a:p>
        </p:txBody>
      </p:sp>
      <p:sp>
        <p:nvSpPr>
          <p:cNvPr id="14339" name="Rectangle 3"/>
          <p:cNvSpPr txBox="1">
            <a:spLocks noChangeArrowheads="1"/>
          </p:cNvSpPr>
          <p:nvPr/>
        </p:nvSpPr>
        <p:spPr bwMode="auto">
          <a:xfrm>
            <a:off x="457200" y="1624013"/>
            <a:ext cx="8229600" cy="5005387"/>
          </a:xfrm>
          <a:prstGeom prst="rect">
            <a:avLst/>
          </a:prstGeom>
          <a:noFill/>
          <a:ln w="9525">
            <a:noFill/>
            <a:miter lim="800000"/>
            <a:headEnd/>
            <a:tailEnd/>
          </a:ln>
        </p:spPr>
        <p:txBody>
          <a:bodyPr anchor="ctr"/>
          <a:lstStyle/>
          <a:p>
            <a:pPr marL="342900" indent="-342900">
              <a:spcBef>
                <a:spcPct val="20000"/>
              </a:spcBef>
              <a:buClr>
                <a:schemeClr val="tx1"/>
              </a:buClr>
              <a:buSzPct val="70000"/>
              <a:buFont typeface="Wingdings" pitchFamily="2" charset="2"/>
              <a:buChar char="q"/>
            </a:pPr>
            <a:r>
              <a:rPr lang="en-US" sz="2400" b="1" dirty="0">
                <a:solidFill>
                  <a:schemeClr val="bg2"/>
                </a:solidFill>
                <a:latin typeface="Myriad Web Pro"/>
              </a:rPr>
              <a:t>Environmental health </a:t>
            </a:r>
            <a:r>
              <a:rPr lang="en-US" sz="2400" b="1" dirty="0" smtClean="0">
                <a:solidFill>
                  <a:schemeClr val="bg2"/>
                </a:solidFill>
                <a:latin typeface="Myriad Web Pro"/>
              </a:rPr>
              <a:t>focuses </a:t>
            </a:r>
            <a:r>
              <a:rPr lang="en-US" sz="2400" b="1" dirty="0">
                <a:solidFill>
                  <a:schemeClr val="bg2"/>
                </a:solidFill>
                <a:latin typeface="Myriad Web Pro"/>
              </a:rPr>
              <a:t>on the relationship between the environment and human health. </a:t>
            </a:r>
          </a:p>
          <a:p>
            <a:pPr marL="342900" indent="-342900">
              <a:spcBef>
                <a:spcPct val="20000"/>
              </a:spcBef>
              <a:buClr>
                <a:schemeClr val="tx1"/>
              </a:buClr>
              <a:buSzPct val="70000"/>
            </a:pPr>
            <a:endParaRPr lang="en-US" sz="2400" b="1" dirty="0">
              <a:solidFill>
                <a:schemeClr val="bg2"/>
              </a:solidFill>
              <a:latin typeface="Myriad Web Pro"/>
            </a:endParaRPr>
          </a:p>
          <a:p>
            <a:pPr marL="342900" indent="-342900">
              <a:spcBef>
                <a:spcPct val="20000"/>
              </a:spcBef>
              <a:buClr>
                <a:schemeClr val="tx1"/>
              </a:buClr>
              <a:buSzPct val="70000"/>
              <a:buFont typeface="Wingdings" pitchFamily="2" charset="2"/>
              <a:buChar char="q"/>
            </a:pPr>
            <a:r>
              <a:rPr lang="en-US" sz="2400" b="1" dirty="0">
                <a:solidFill>
                  <a:schemeClr val="bg2"/>
                </a:solidFill>
                <a:latin typeface="Myriad Web Pro"/>
              </a:rPr>
              <a:t>The </a:t>
            </a:r>
            <a:r>
              <a:rPr lang="en-US" sz="2400" b="1" dirty="0" smtClean="0">
                <a:solidFill>
                  <a:schemeClr val="bg2"/>
                </a:solidFill>
                <a:latin typeface="Myriad Web Pro"/>
              </a:rPr>
              <a:t>Agency </a:t>
            </a:r>
            <a:r>
              <a:rPr lang="en-US" sz="2400" b="1" dirty="0">
                <a:solidFill>
                  <a:schemeClr val="bg2"/>
                </a:solidFill>
                <a:latin typeface="Myriad Web Pro"/>
              </a:rPr>
              <a:t>for Toxic Substances and Disease Registry (ATSDR) </a:t>
            </a:r>
            <a:r>
              <a:rPr lang="en-US" sz="2400" b="1" dirty="0" smtClean="0">
                <a:solidFill>
                  <a:schemeClr val="bg2"/>
                </a:solidFill>
                <a:latin typeface="Myriad Web Pro"/>
              </a:rPr>
              <a:t>protects </a:t>
            </a:r>
            <a:r>
              <a:rPr lang="en-US" sz="2400" b="1" dirty="0">
                <a:solidFill>
                  <a:schemeClr val="bg2"/>
                </a:solidFill>
                <a:latin typeface="Myriad Web Pro"/>
              </a:rPr>
              <a:t>human health from the effects of contaminants and hazardous substances found in the environment.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Do toxic substances affect everyone the same?</a:t>
            </a:r>
          </a:p>
        </p:txBody>
      </p:sp>
      <p:sp>
        <p:nvSpPr>
          <p:cNvPr id="46082" name="Content Placeholder 2"/>
          <p:cNvSpPr>
            <a:spLocks noGrp="1"/>
          </p:cNvSpPr>
          <p:nvPr>
            <p:ph idx="1"/>
          </p:nvPr>
        </p:nvSpPr>
        <p:spPr bwMode="auto">
          <a:xfrm>
            <a:off x="457200" y="1600200"/>
            <a:ext cx="81534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Some populations are at a higher risk of the effects of toxic substances than others. These populations include </a:t>
            </a:r>
          </a:p>
          <a:p>
            <a:pPr lvl="1" eaLnBrk="1" hangingPunct="1">
              <a:buSzTx/>
            </a:pPr>
            <a:r>
              <a:rPr lang="en-US" dirty="0" smtClean="0"/>
              <a:t>Young children  </a:t>
            </a:r>
          </a:p>
          <a:p>
            <a:pPr lvl="1" eaLnBrk="1" hangingPunct="1">
              <a:buSzTx/>
            </a:pPr>
            <a:r>
              <a:rPr lang="en-US" dirty="0" smtClean="0"/>
              <a:t>Older adults </a:t>
            </a:r>
          </a:p>
          <a:p>
            <a:pPr lvl="1" eaLnBrk="1" hangingPunct="1">
              <a:buSzTx/>
            </a:pPr>
            <a:r>
              <a:rPr lang="en-US" dirty="0" smtClean="0"/>
              <a:t>Pregnant women</a:t>
            </a:r>
          </a:p>
        </p:txBody>
      </p:sp>
      <p:pic>
        <p:nvPicPr>
          <p:cNvPr id="5" name="Picture 3" descr="\\cdc\project\NCHM_DCS_GS_Teams\Team2\Projects\Kiernan_Clair\10_219688-A_Bates_ATSDR_ppt\86492655_hires.jpg"/>
          <p:cNvPicPr>
            <a:picLocks noChangeAspect="1" noChangeArrowheads="1"/>
          </p:cNvPicPr>
          <p:nvPr/>
        </p:nvPicPr>
        <p:blipFill>
          <a:blip r:embed="rId3" cstate="print"/>
          <a:srcRect/>
          <a:stretch>
            <a:fillRect/>
          </a:stretch>
        </p:blipFill>
        <p:spPr bwMode="auto">
          <a:xfrm>
            <a:off x="3352800" y="2504254"/>
            <a:ext cx="5410200" cy="3607150"/>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Grp="1" noChangeArrowheads="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Children</a:t>
            </a:r>
          </a:p>
        </p:txBody>
      </p:sp>
      <p:sp>
        <p:nvSpPr>
          <p:cNvPr id="48130" name="Rectangle 5"/>
          <p:cNvSpPr>
            <a:spLocks noGrp="1" noChangeArrowheads="1"/>
          </p:cNvSpPr>
          <p:nvPr>
            <p:ph type="body" idx="1"/>
          </p:nvPr>
        </p:nvSpPr>
        <p:spPr bwMode="auto">
          <a:xfrm>
            <a:off x="457200" y="1600200"/>
            <a:ext cx="56388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dirty="0" smtClean="0"/>
              <a:t>Children:</a:t>
            </a:r>
          </a:p>
          <a:p>
            <a:pPr lvl="1" eaLnBrk="1" hangingPunct="1">
              <a:lnSpc>
                <a:spcPct val="90000"/>
              </a:lnSpc>
              <a:buSzTx/>
            </a:pPr>
            <a:r>
              <a:rPr lang="en-US" dirty="0" smtClean="0"/>
              <a:t>Are closer to the ground</a:t>
            </a:r>
          </a:p>
          <a:p>
            <a:pPr lvl="1" eaLnBrk="1" hangingPunct="1">
              <a:lnSpc>
                <a:spcPct val="90000"/>
              </a:lnSpc>
              <a:buSzTx/>
            </a:pPr>
            <a:r>
              <a:rPr lang="en-US" dirty="0" smtClean="0"/>
              <a:t>Are more likely to put their hands </a:t>
            </a:r>
          </a:p>
          <a:p>
            <a:pPr lvl="1" eaLnBrk="1" hangingPunct="1">
              <a:lnSpc>
                <a:spcPct val="90000"/>
              </a:lnSpc>
              <a:buSzTx/>
              <a:buFont typeface="Wingdings" pitchFamily="2" charset="2"/>
              <a:buNone/>
            </a:pPr>
            <a:r>
              <a:rPr lang="en-US" dirty="0" smtClean="0"/>
              <a:t>	in their mouths</a:t>
            </a:r>
          </a:p>
          <a:p>
            <a:pPr lvl="1" eaLnBrk="1" hangingPunct="1">
              <a:lnSpc>
                <a:spcPct val="90000"/>
              </a:lnSpc>
              <a:buSzTx/>
            </a:pPr>
            <a:r>
              <a:rPr lang="en-US" dirty="0" smtClean="0"/>
              <a:t>May eat dirt</a:t>
            </a:r>
          </a:p>
          <a:p>
            <a:pPr lvl="1" eaLnBrk="1" hangingPunct="1">
              <a:lnSpc>
                <a:spcPct val="90000"/>
              </a:lnSpc>
              <a:buSzTx/>
            </a:pPr>
            <a:r>
              <a:rPr lang="en-US" dirty="0" smtClean="0"/>
              <a:t>Have a limited diet</a:t>
            </a:r>
          </a:p>
          <a:p>
            <a:pPr eaLnBrk="1" hangingPunct="1">
              <a:lnSpc>
                <a:spcPct val="90000"/>
              </a:lnSpc>
            </a:pPr>
            <a:endParaRPr lang="en-US" dirty="0" smtClean="0"/>
          </a:p>
          <a:p>
            <a:pPr eaLnBrk="1" hangingPunct="1">
              <a:lnSpc>
                <a:spcPct val="90000"/>
              </a:lnSpc>
            </a:pPr>
            <a:r>
              <a:rPr lang="en-US" dirty="0" smtClean="0"/>
              <a:t>Chemicals may be passed in breast milk</a:t>
            </a:r>
          </a:p>
          <a:p>
            <a:pPr eaLnBrk="1" hangingPunct="1">
              <a:lnSpc>
                <a:spcPct val="90000"/>
              </a:lnSpc>
            </a:pPr>
            <a:endParaRPr lang="en-US" dirty="0" smtClean="0"/>
          </a:p>
          <a:p>
            <a:pPr eaLnBrk="1" hangingPunct="1">
              <a:lnSpc>
                <a:spcPct val="90000"/>
              </a:lnSpc>
            </a:pPr>
            <a:r>
              <a:rPr lang="en-US" dirty="0" smtClean="0"/>
              <a:t>Developing tissues of children are vulnerable</a:t>
            </a:r>
          </a:p>
        </p:txBody>
      </p:sp>
      <p:pic>
        <p:nvPicPr>
          <p:cNvPr id="48131" name="Picture 3" descr="PHIL Image 11377"/>
          <p:cNvPicPr>
            <a:picLocks noChangeAspect="1" noChangeArrowheads="1"/>
          </p:cNvPicPr>
          <p:nvPr/>
        </p:nvPicPr>
        <p:blipFill>
          <a:blip r:embed="rId3" cstate="print"/>
          <a:srcRect/>
          <a:stretch>
            <a:fillRect/>
          </a:stretch>
        </p:blipFill>
        <p:spPr bwMode="auto">
          <a:xfrm>
            <a:off x="5181600" y="1524000"/>
            <a:ext cx="3614738" cy="2438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
            </a:r>
            <a:br>
              <a:rPr lang="en-US" dirty="0" smtClean="0"/>
            </a:br>
            <a:r>
              <a:rPr lang="en-US" dirty="0" smtClean="0"/>
              <a:t>How to protect children from exposure</a:t>
            </a:r>
          </a:p>
        </p:txBody>
      </p:sp>
      <p:sp>
        <p:nvSpPr>
          <p:cNvPr id="6" name="Content Placeholder 2"/>
          <p:cNvSpPr>
            <a:spLocks noGrp="1"/>
          </p:cNvSpPr>
          <p:nvPr>
            <p:ph idx="1"/>
          </p:nvPr>
        </p:nvSpPr>
        <p:spPr>
          <a:xfrm>
            <a:off x="457200" y="1600200"/>
            <a:ext cx="8229600" cy="4525963"/>
          </a:xfrm>
        </p:spPr>
        <p:txBody>
          <a:bodyPr/>
          <a:lstStyle/>
          <a:p>
            <a:pPr marL="342900" lvl="1" indent="-342900" eaLnBrk="1" fontAlgn="auto" hangingPunct="1">
              <a:spcAft>
                <a:spcPts val="0"/>
              </a:spcAft>
              <a:buSzPct val="70000"/>
              <a:buFont typeface="Wingdings" pitchFamily="2" charset="2"/>
              <a:buChar char="q"/>
              <a:defRPr/>
            </a:pPr>
            <a:r>
              <a:rPr lang="en-US" sz="2400" b="1" dirty="0" smtClean="0"/>
              <a:t>Wash hands!</a:t>
            </a:r>
          </a:p>
          <a:p>
            <a:pPr marL="342900" lvl="1" indent="-342900" eaLnBrk="1" fontAlgn="auto" hangingPunct="1">
              <a:spcAft>
                <a:spcPts val="0"/>
              </a:spcAft>
              <a:buSzPct val="70000"/>
              <a:buFont typeface="Wingdings" pitchFamily="2" charset="2"/>
              <a:buChar char="q"/>
              <a:defRPr/>
            </a:pPr>
            <a:r>
              <a:rPr lang="en-US" sz="2400" b="1" dirty="0" smtClean="0"/>
              <a:t>Wash toys, bottles, and pacifiers often</a:t>
            </a:r>
          </a:p>
          <a:p>
            <a:pPr marL="342900" lvl="1" indent="-342900" eaLnBrk="1" fontAlgn="auto" hangingPunct="1">
              <a:spcAft>
                <a:spcPts val="0"/>
              </a:spcAft>
              <a:buSzPct val="70000"/>
              <a:buFont typeface="Wingdings" pitchFamily="2" charset="2"/>
              <a:buChar char="q"/>
              <a:defRPr/>
            </a:pPr>
            <a:r>
              <a:rPr lang="en-US" sz="2400" b="1" dirty="0" smtClean="0"/>
              <a:t>Keep poisons locked up</a:t>
            </a:r>
          </a:p>
          <a:p>
            <a:pPr marL="342900" lvl="1" indent="-342900" eaLnBrk="1" fontAlgn="auto" hangingPunct="1">
              <a:spcAft>
                <a:spcPts val="0"/>
              </a:spcAft>
              <a:buSzPct val="70000"/>
              <a:buFont typeface="Wingdings" pitchFamily="2" charset="2"/>
              <a:buChar char="q"/>
              <a:defRPr/>
            </a:pPr>
            <a:r>
              <a:rPr lang="en-US" sz="2400" b="1" dirty="0" smtClean="0"/>
              <a:t>Keep children away from pesticides, cleaning products, and other chemicals</a:t>
            </a:r>
          </a:p>
          <a:p>
            <a:pPr marL="342900" lvl="1" indent="-342900" eaLnBrk="1" fontAlgn="auto" hangingPunct="1">
              <a:spcAft>
                <a:spcPts val="0"/>
              </a:spcAft>
              <a:buSzPct val="70000"/>
              <a:buFont typeface="Wingdings" pitchFamily="2" charset="2"/>
              <a:buChar char="q"/>
              <a:defRPr/>
            </a:pPr>
            <a:r>
              <a:rPr lang="en-US" sz="2400" b="1" dirty="0" smtClean="0"/>
              <a:t>Watch where they play</a:t>
            </a:r>
          </a:p>
          <a:p>
            <a:pPr eaLnBrk="1" fontAlgn="auto" hangingPunct="1">
              <a:spcAft>
                <a:spcPts val="0"/>
              </a:spcAft>
              <a:buFont typeface="Wingdings" pitchFamily="2" charset="2"/>
              <a:buNone/>
              <a:defRPr/>
            </a:pPr>
            <a:endParaRPr lang="en-US" dirty="0" smtClean="0"/>
          </a:p>
          <a:p>
            <a:pPr marL="285750" lvl="1" eaLnBrk="1" fontAlgn="auto" hangingPunct="1">
              <a:spcAft>
                <a:spcPts val="0"/>
              </a:spcAft>
              <a:buFont typeface="Wingdings" pitchFamily="2" charset="2"/>
              <a:buChar char="q"/>
              <a:defRPr/>
            </a:pPr>
            <a:endParaRPr lang="en-US" sz="2400" b="1" dirty="0" smtClean="0"/>
          </a:p>
          <a:p>
            <a:pPr lvl="1" eaLnBrk="1" fontAlgn="auto" hangingPunct="1">
              <a:spcAft>
                <a:spcPts val="0"/>
              </a:spcAft>
              <a:buFont typeface="Arial" pitchFamily="34" charset="0"/>
              <a:buChar char="•"/>
              <a:defRPr/>
            </a:pPr>
            <a:endParaRPr lang="en-US" sz="3200" dirty="0" smtClean="0"/>
          </a:p>
          <a:p>
            <a:pPr lvl="1" eaLnBrk="1" fontAlgn="auto" hangingPunct="1">
              <a:spcAft>
                <a:spcPts val="0"/>
              </a:spcAft>
              <a:buFontTx/>
              <a:buNone/>
              <a:defRPr/>
            </a:pPr>
            <a:endParaRPr lang="en-US" sz="3200" dirty="0" smtClean="0"/>
          </a:p>
        </p:txBody>
      </p:sp>
      <p:pic>
        <p:nvPicPr>
          <p:cNvPr id="50179" name="Picture 2" descr="PHIL Image 11281"/>
          <p:cNvPicPr>
            <a:picLocks noChangeAspect="1" noChangeArrowheads="1"/>
          </p:cNvPicPr>
          <p:nvPr/>
        </p:nvPicPr>
        <p:blipFill>
          <a:blip r:embed="rId3" cstate="print"/>
          <a:srcRect/>
          <a:stretch>
            <a:fillRect/>
          </a:stretch>
        </p:blipFill>
        <p:spPr bwMode="auto">
          <a:xfrm>
            <a:off x="4495800" y="3478213"/>
            <a:ext cx="4305300" cy="28654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bwMode="auto">
          <a:xfrm>
            <a:off x="457200" y="457200"/>
            <a:ext cx="8229600" cy="960438"/>
          </a:xfrm>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Pregnant and Nursing Women</a:t>
            </a:r>
          </a:p>
        </p:txBody>
      </p:sp>
      <p:sp>
        <p:nvSpPr>
          <p:cNvPr id="52226" name="Rectangle 3"/>
          <p:cNvSpPr>
            <a:spLocks noGrp="1" noChangeArrowheads="1"/>
          </p:cNvSpPr>
          <p:nvPr>
            <p:ph type="body" idx="1"/>
          </p:nvPr>
        </p:nvSpPr>
        <p:spPr bwMode="auto">
          <a:xfrm>
            <a:off x="3124200" y="1828800"/>
            <a:ext cx="5638800" cy="4221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dirty="0" smtClean="0"/>
              <a:t>Levels of immunity among pregnant and nursing women are lower than normal</a:t>
            </a:r>
          </a:p>
          <a:p>
            <a:pPr eaLnBrk="1" hangingPunct="1">
              <a:lnSpc>
                <a:spcPct val="90000"/>
              </a:lnSpc>
            </a:pPr>
            <a:r>
              <a:rPr lang="en-US" dirty="0" smtClean="0"/>
              <a:t>Anything the mother eats, drinks, or touches may be passed to her unborn child</a:t>
            </a:r>
          </a:p>
          <a:p>
            <a:pPr eaLnBrk="1" hangingPunct="1">
              <a:lnSpc>
                <a:spcPct val="90000"/>
              </a:lnSpc>
            </a:pPr>
            <a:r>
              <a:rPr lang="en-US" dirty="0" smtClean="0"/>
              <a:t>Contaminants are passed through breast milk</a:t>
            </a:r>
          </a:p>
          <a:p>
            <a:pPr eaLnBrk="1" hangingPunct="1">
              <a:lnSpc>
                <a:spcPct val="90000"/>
              </a:lnSpc>
            </a:pPr>
            <a:endParaRPr lang="en-US" dirty="0" smtClean="0"/>
          </a:p>
        </p:txBody>
      </p:sp>
      <p:pic>
        <p:nvPicPr>
          <p:cNvPr id="5" name="Picture 2" descr="\\cdc\project\NCHM_DCS_GS_Teams\Team2\Projects\Kiernan_Clair\10_219688-A_Bates_ATSDR_ppt\86535324.jpg"/>
          <p:cNvPicPr>
            <a:picLocks noChangeAspect="1" noChangeArrowheads="1"/>
          </p:cNvPicPr>
          <p:nvPr/>
        </p:nvPicPr>
        <p:blipFill>
          <a:blip r:embed="rId3" cstate="print"/>
          <a:srcRect/>
          <a:stretch>
            <a:fillRect/>
          </a:stretch>
        </p:blipFill>
        <p:spPr bwMode="auto">
          <a:xfrm>
            <a:off x="381000" y="1524000"/>
            <a:ext cx="2545020" cy="3810000"/>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How to Protect Pregnant Women from Exposure</a:t>
            </a:r>
          </a:p>
        </p:txBody>
      </p:sp>
      <p:sp>
        <p:nvSpPr>
          <p:cNvPr id="54274" name="Content Placeholder 2"/>
          <p:cNvSpPr>
            <a:spLocks noGrp="1"/>
          </p:cNvSpPr>
          <p:nvPr>
            <p:ph idx="1"/>
          </p:nvPr>
        </p:nvSpPr>
        <p:spPr bwMode="auto">
          <a:xfrm>
            <a:off x="457200" y="1600200"/>
            <a:ext cx="83058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Be careful what you eat</a:t>
            </a:r>
          </a:p>
          <a:p>
            <a:pPr lvl="1" eaLnBrk="1" hangingPunct="1">
              <a:buSzTx/>
            </a:pPr>
            <a:r>
              <a:rPr lang="en-US" dirty="0" smtClean="0"/>
              <a:t>Eat fish that’s low in mercury</a:t>
            </a:r>
          </a:p>
          <a:p>
            <a:pPr lvl="2" eaLnBrk="1" hangingPunct="1">
              <a:buSzTx/>
              <a:buFont typeface="Arial" charset="0"/>
              <a:buChar char="•"/>
            </a:pPr>
            <a:r>
              <a:rPr lang="en-US" dirty="0" smtClean="0"/>
              <a:t>Shrimp, trout, tilapia, catfish, crab, calamari (squid), &amp; wild Alaska salmon</a:t>
            </a:r>
          </a:p>
          <a:p>
            <a:pPr lvl="1" eaLnBrk="1" hangingPunct="1">
              <a:buSzTx/>
            </a:pPr>
            <a:r>
              <a:rPr lang="en-US" dirty="0" smtClean="0"/>
              <a:t>Wash fruits and vegetables</a:t>
            </a:r>
          </a:p>
          <a:p>
            <a:pPr eaLnBrk="1" hangingPunct="1"/>
            <a:r>
              <a:rPr lang="en-US" dirty="0" smtClean="0"/>
              <a:t>Wear gloves and a face-mask when gardening</a:t>
            </a:r>
          </a:p>
          <a:p>
            <a:pPr eaLnBrk="1" hangingPunct="1"/>
            <a:r>
              <a:rPr lang="en-US" dirty="0" smtClean="0"/>
              <a:t>Have someone else do the </a:t>
            </a:r>
          </a:p>
          <a:p>
            <a:pPr eaLnBrk="1" hangingPunct="1">
              <a:buFont typeface="Wingdings" pitchFamily="2" charset="2"/>
              <a:buNone/>
            </a:pPr>
            <a:r>
              <a:rPr lang="en-US" dirty="0" smtClean="0"/>
              <a:t>	painting</a:t>
            </a:r>
          </a:p>
          <a:p>
            <a:pPr eaLnBrk="1" hangingPunct="1"/>
            <a:r>
              <a:rPr lang="en-US" dirty="0" smtClean="0"/>
              <a:t>Use no-VOC paint</a:t>
            </a:r>
          </a:p>
          <a:p>
            <a:pPr eaLnBrk="1" hangingPunct="1"/>
            <a:r>
              <a:rPr lang="en-US" dirty="0" smtClean="0"/>
              <a:t>Avoid using pesticides</a:t>
            </a:r>
            <a:br>
              <a:rPr lang="en-US" dirty="0" smtClean="0"/>
            </a:br>
            <a:r>
              <a:rPr lang="en-US" dirty="0" smtClean="0"/>
              <a:t/>
            </a:r>
            <a:br>
              <a:rPr lang="en-US" dirty="0" smtClean="0"/>
            </a:br>
            <a:endParaRPr lang="en-US" dirty="0" smtClean="0"/>
          </a:p>
        </p:txBody>
      </p:sp>
      <p:pic>
        <p:nvPicPr>
          <p:cNvPr id="5" name="Picture 2" descr="\\cdc\project\NCHM_DCS_GS_Teams\Team2\Projects\Kiernan_Clair\10_219688-A_Bates_ATSDR_ppt\86533940.jpg"/>
          <p:cNvPicPr>
            <a:picLocks noChangeAspect="1" noChangeArrowheads="1"/>
          </p:cNvPicPr>
          <p:nvPr/>
        </p:nvPicPr>
        <p:blipFill>
          <a:blip r:embed="rId3" cstate="print"/>
          <a:srcRect/>
          <a:stretch>
            <a:fillRect/>
          </a:stretch>
        </p:blipFill>
        <p:spPr bwMode="auto">
          <a:xfrm>
            <a:off x="4724400" y="3657600"/>
            <a:ext cx="4051300" cy="2706204"/>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Older adults </a:t>
            </a:r>
          </a:p>
        </p:txBody>
      </p:sp>
      <p:sp>
        <p:nvSpPr>
          <p:cNvPr id="56322" name="Content Placeholder 2"/>
          <p:cNvSpPr>
            <a:spLocks noGrp="1"/>
          </p:cNvSpPr>
          <p:nvPr>
            <p:ph idx="1"/>
          </p:nvPr>
        </p:nvSpPr>
        <p:spPr bwMode="auto">
          <a:xfrm>
            <a:off x="457200" y="1600200"/>
            <a:ext cx="56388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pPr>
            <a:r>
              <a:rPr lang="en-US" dirty="0" smtClean="0"/>
              <a:t>Older adults</a:t>
            </a:r>
          </a:p>
          <a:p>
            <a:pPr eaLnBrk="1" hangingPunct="1"/>
            <a:r>
              <a:rPr lang="en-US" dirty="0" smtClean="0"/>
              <a:t>May have weak immune systems</a:t>
            </a:r>
          </a:p>
          <a:p>
            <a:pPr eaLnBrk="1" hangingPunct="1"/>
            <a:r>
              <a:rPr lang="en-US" dirty="0" smtClean="0"/>
              <a:t>Tend to have more sensitive lungs</a:t>
            </a:r>
          </a:p>
          <a:p>
            <a:pPr eaLnBrk="1" hangingPunct="1"/>
            <a:r>
              <a:rPr lang="en-US" dirty="0" smtClean="0"/>
              <a:t>May be less aware of environmental emergencies</a:t>
            </a:r>
          </a:p>
          <a:p>
            <a:pPr eaLnBrk="1" hangingPunct="1"/>
            <a:r>
              <a:rPr lang="en-US" dirty="0" smtClean="0"/>
              <a:t>May have more trouble moving to a safer place </a:t>
            </a:r>
          </a:p>
          <a:p>
            <a:pPr eaLnBrk="1" hangingPunct="1"/>
            <a:r>
              <a:rPr lang="en-US" dirty="0" smtClean="0"/>
              <a:t>May have poor nutrition</a:t>
            </a:r>
          </a:p>
          <a:p>
            <a:pPr eaLnBrk="1" hangingPunct="1">
              <a:buFontTx/>
              <a:buNone/>
            </a:pPr>
            <a:endParaRPr lang="en-US" sz="2600" dirty="0" smtClean="0"/>
          </a:p>
        </p:txBody>
      </p:sp>
      <p:pic>
        <p:nvPicPr>
          <p:cNvPr id="5" name="Picture 2" descr="\\cdc\project\NCHM_DCS_GS_Teams\Team2\Projects\Kiernan_Clair\10_219688-A_Bates_ATSDR_ppt\86511452.jpg"/>
          <p:cNvPicPr>
            <a:picLocks noChangeAspect="1" noChangeArrowheads="1"/>
          </p:cNvPicPr>
          <p:nvPr/>
        </p:nvPicPr>
        <p:blipFill>
          <a:blip r:embed="rId3" cstate="print"/>
          <a:srcRect/>
          <a:stretch>
            <a:fillRect/>
          </a:stretch>
        </p:blipFill>
        <p:spPr bwMode="auto">
          <a:xfrm>
            <a:off x="6019800" y="2057400"/>
            <a:ext cx="2808005" cy="4203700"/>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How to protect older adults from exposure</a:t>
            </a:r>
          </a:p>
        </p:txBody>
      </p:sp>
      <p:sp>
        <p:nvSpPr>
          <p:cNvPr id="58370" name="Content Placeholder 2"/>
          <p:cNvSpPr>
            <a:spLocks noGrp="1"/>
          </p:cNvSpPr>
          <p:nvPr>
            <p:ph idx="1"/>
          </p:nvPr>
        </p:nvSpPr>
        <p:spPr bwMode="auto">
          <a:xfrm>
            <a:off x="3886200" y="1600200"/>
            <a:ext cx="47244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Use clear, large print labels on all chemical products</a:t>
            </a:r>
          </a:p>
          <a:p>
            <a:pPr eaLnBrk="1" hangingPunct="1"/>
            <a:r>
              <a:rPr lang="en-US" dirty="0" smtClean="0"/>
              <a:t>Do not store chemicals in food containers</a:t>
            </a:r>
          </a:p>
          <a:p>
            <a:pPr eaLnBrk="1" hangingPunct="1"/>
            <a:r>
              <a:rPr lang="en-US" dirty="0" smtClean="0"/>
              <a:t>Do not store food in chemical containers</a:t>
            </a:r>
          </a:p>
          <a:p>
            <a:pPr eaLnBrk="1" hangingPunct="1"/>
            <a:r>
              <a:rPr lang="en-US" dirty="0" smtClean="0"/>
              <a:t>Be aware of local concerns</a:t>
            </a:r>
          </a:p>
          <a:p>
            <a:pPr eaLnBrk="1" hangingPunct="1">
              <a:buFont typeface="Wingdings" pitchFamily="2" charset="2"/>
              <a:buNone/>
            </a:pPr>
            <a:endParaRPr lang="en-US" dirty="0" smtClean="0"/>
          </a:p>
        </p:txBody>
      </p:sp>
      <p:pic>
        <p:nvPicPr>
          <p:cNvPr id="5" name="Picture 3" descr="\\cdc\project\NCHM_DCS_GS_Teams\Team2\Projects\Kiernan_Clair\10_219688-A_Bates_ATSDR_ppt\87461306_hires.jpg"/>
          <p:cNvPicPr>
            <a:picLocks noChangeAspect="1" noChangeArrowheads="1"/>
          </p:cNvPicPr>
          <p:nvPr/>
        </p:nvPicPr>
        <p:blipFill>
          <a:blip r:embed="rId3" cstate="print"/>
          <a:srcRect/>
          <a:stretch>
            <a:fillRect/>
          </a:stretch>
        </p:blipFill>
        <p:spPr bwMode="auto">
          <a:xfrm>
            <a:off x="381001" y="1752601"/>
            <a:ext cx="3352799" cy="2259547"/>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dirty="0" smtClean="0"/>
              <a:t>Preventing Exposures</a:t>
            </a:r>
            <a:endParaRPr lang="en-US" dirty="0"/>
          </a:p>
        </p:txBody>
      </p:sp>
      <p:sp>
        <p:nvSpPr>
          <p:cNvPr id="60418" name="Text Placeholder 5"/>
          <p:cNvSpPr>
            <a:spLocks noGrp="1"/>
          </p:cNvSpPr>
          <p:nvPr>
            <p:ph type="body" idx="1"/>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r>
              <a:rPr lang="en-US" dirty="0" smtClean="0"/>
              <a:t> At Home, At Work, &amp; At Play</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
            </a:r>
            <a:br>
              <a:rPr lang="en-US" dirty="0" smtClean="0"/>
            </a:br>
            <a:r>
              <a:rPr lang="en-US" dirty="0" smtClean="0"/>
              <a:t>At Home </a:t>
            </a:r>
          </a:p>
        </p:txBody>
      </p:sp>
      <p:sp>
        <p:nvSpPr>
          <p:cNvPr id="61442" name="Content Placeholder 2"/>
          <p:cNvSpPr>
            <a:spLocks noGrp="1"/>
          </p:cNvSpPr>
          <p:nvPr>
            <p:ph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Home built before 1980?</a:t>
            </a:r>
            <a:endParaRPr lang="en-US" sz="2800" dirty="0" smtClean="0"/>
          </a:p>
          <a:p>
            <a:pPr lvl="1" eaLnBrk="1" hangingPunct="1">
              <a:buSzTx/>
            </a:pPr>
            <a:r>
              <a:rPr lang="en-US" dirty="0" smtClean="0"/>
              <a:t>Asbestos</a:t>
            </a:r>
          </a:p>
          <a:p>
            <a:pPr lvl="2" eaLnBrk="1" hangingPunct="1">
              <a:buSzTx/>
              <a:buFont typeface="Arial" charset="0"/>
              <a:buChar char="•"/>
            </a:pPr>
            <a:r>
              <a:rPr lang="en-US" dirty="0" smtClean="0"/>
              <a:t>Insulation</a:t>
            </a:r>
          </a:p>
          <a:p>
            <a:pPr lvl="2" eaLnBrk="1" hangingPunct="1">
              <a:buSzTx/>
              <a:buFont typeface="Arial" charset="0"/>
              <a:buChar char="•"/>
            </a:pPr>
            <a:r>
              <a:rPr lang="en-US" dirty="0" smtClean="0"/>
              <a:t>Wiring</a:t>
            </a:r>
          </a:p>
          <a:p>
            <a:pPr lvl="2" eaLnBrk="1" hangingPunct="1">
              <a:buSzTx/>
              <a:buFont typeface="Arial" charset="0"/>
              <a:buChar char="•"/>
            </a:pPr>
            <a:r>
              <a:rPr lang="en-US" dirty="0" smtClean="0"/>
              <a:t>Shingles </a:t>
            </a:r>
          </a:p>
          <a:p>
            <a:pPr lvl="1" eaLnBrk="1" hangingPunct="1">
              <a:buSzTx/>
            </a:pPr>
            <a:r>
              <a:rPr lang="en-US" dirty="0" smtClean="0"/>
              <a:t>Mercury</a:t>
            </a:r>
          </a:p>
          <a:p>
            <a:pPr lvl="2" eaLnBrk="1" hangingPunct="1">
              <a:buSzTx/>
              <a:buFont typeface="Arial" charset="0"/>
              <a:buChar char="•"/>
            </a:pPr>
            <a:r>
              <a:rPr lang="en-US" dirty="0" smtClean="0"/>
              <a:t>Thermostats</a:t>
            </a:r>
          </a:p>
          <a:p>
            <a:pPr lvl="2" eaLnBrk="1" hangingPunct="1">
              <a:buSzTx/>
              <a:buFont typeface="Arial" charset="0"/>
              <a:buChar char="•"/>
            </a:pPr>
            <a:r>
              <a:rPr lang="en-US" dirty="0" smtClean="0"/>
              <a:t>Thermometers </a:t>
            </a:r>
          </a:p>
          <a:p>
            <a:pPr lvl="1" eaLnBrk="1" hangingPunct="1">
              <a:buSzTx/>
            </a:pPr>
            <a:r>
              <a:rPr lang="en-US" dirty="0" smtClean="0"/>
              <a:t>Lead</a:t>
            </a:r>
          </a:p>
          <a:p>
            <a:pPr lvl="2" eaLnBrk="1" hangingPunct="1">
              <a:buSzTx/>
              <a:buFont typeface="Arial" charset="0"/>
              <a:buChar char="•"/>
            </a:pPr>
            <a:r>
              <a:rPr lang="en-US" dirty="0" smtClean="0"/>
              <a:t>Paint</a:t>
            </a:r>
          </a:p>
          <a:p>
            <a:pPr lvl="2" eaLnBrk="1" hangingPunct="1">
              <a:buSzTx/>
              <a:buFont typeface="Arial" charset="0"/>
              <a:buChar char="•"/>
            </a:pPr>
            <a:r>
              <a:rPr lang="en-US" dirty="0" smtClean="0"/>
              <a:t>Plumbing </a:t>
            </a:r>
          </a:p>
          <a:p>
            <a:pPr eaLnBrk="1" hangingPunct="1"/>
            <a:r>
              <a:rPr lang="en-US" dirty="0" smtClean="0"/>
              <a:t>Avoid tobacco use and smoke</a:t>
            </a:r>
          </a:p>
          <a:p>
            <a:pPr eaLnBrk="1" hangingPunct="1"/>
            <a:endParaRPr lang="en-US" sz="1600" dirty="0" smtClean="0"/>
          </a:p>
        </p:txBody>
      </p:sp>
      <p:pic>
        <p:nvPicPr>
          <p:cNvPr id="61443" name="Picture 3" descr="PHIL Image 11408"/>
          <p:cNvPicPr>
            <a:picLocks noChangeAspect="1" noChangeArrowheads="1"/>
          </p:cNvPicPr>
          <p:nvPr/>
        </p:nvPicPr>
        <p:blipFill>
          <a:blip r:embed="rId3" cstate="print"/>
          <a:srcRect/>
          <a:stretch>
            <a:fillRect/>
          </a:stretch>
        </p:blipFill>
        <p:spPr bwMode="auto">
          <a:xfrm>
            <a:off x="4724400" y="1676400"/>
            <a:ext cx="4090988" cy="2624138"/>
          </a:xfrm>
          <a:prstGeom prst="rect">
            <a:avLst/>
          </a:prstGeom>
          <a:noFill/>
          <a:ln w="9525">
            <a:noFill/>
            <a:miter lim="800000"/>
            <a:headEnd/>
            <a:tailEnd/>
          </a:ln>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
            </a:r>
            <a:br>
              <a:rPr lang="en-US" dirty="0" smtClean="0"/>
            </a:br>
            <a:r>
              <a:rPr lang="en-US" dirty="0" smtClean="0"/>
              <a:t>Cleaning Products</a:t>
            </a:r>
          </a:p>
        </p:txBody>
      </p:sp>
      <p:sp>
        <p:nvSpPr>
          <p:cNvPr id="63490" name="Content Placeholder 2"/>
          <p:cNvSpPr>
            <a:spLocks noGrp="1"/>
          </p:cNvSpPr>
          <p:nvPr>
            <p:ph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Open window or turn on fan when you clean</a:t>
            </a:r>
          </a:p>
          <a:p>
            <a:pPr eaLnBrk="1" hangingPunct="1"/>
            <a:r>
              <a:rPr lang="en-US" dirty="0" smtClean="0"/>
              <a:t>Store safely away from children</a:t>
            </a:r>
          </a:p>
          <a:p>
            <a:pPr eaLnBrk="1" hangingPunct="1"/>
            <a:r>
              <a:rPr lang="en-US" dirty="0" smtClean="0"/>
              <a:t>Keep in original containers</a:t>
            </a:r>
          </a:p>
          <a:p>
            <a:pPr eaLnBrk="1" hangingPunct="1"/>
            <a:r>
              <a:rPr lang="en-US" dirty="0" smtClean="0"/>
              <a:t>Do not mix different products</a:t>
            </a:r>
          </a:p>
          <a:p>
            <a:pPr eaLnBrk="1" hangingPunct="1"/>
            <a:r>
              <a:rPr lang="en-US" dirty="0" smtClean="0"/>
              <a:t>Read labels and follow directions</a:t>
            </a:r>
          </a:p>
          <a:p>
            <a:pPr eaLnBrk="1" hangingPunct="1"/>
            <a:r>
              <a:rPr lang="en-US" dirty="0" smtClean="0"/>
              <a:t>Alternatives to chemical cleaners</a:t>
            </a:r>
          </a:p>
          <a:p>
            <a:pPr lvl="1" eaLnBrk="1" hangingPunct="1">
              <a:buSzTx/>
            </a:pPr>
            <a:r>
              <a:rPr lang="en-US" dirty="0" smtClean="0"/>
              <a:t>Vinegar (mix with water for an all-purpose cleaner)</a:t>
            </a:r>
          </a:p>
          <a:p>
            <a:pPr lvl="1" eaLnBrk="1" hangingPunct="1">
              <a:buSzTx/>
            </a:pPr>
            <a:r>
              <a:rPr lang="en-US" dirty="0" smtClean="0"/>
              <a:t>Lemon juice (removes stains, serves as glass cleaner, deodorizer)</a:t>
            </a:r>
          </a:p>
          <a:p>
            <a:pPr lvl="1" eaLnBrk="1" hangingPunct="1">
              <a:buSzTx/>
            </a:pPr>
            <a:r>
              <a:rPr lang="en-US" dirty="0" smtClean="0"/>
              <a:t>Baking soda (mix with water for an all-purpose cleaner)</a:t>
            </a:r>
          </a:p>
          <a:p>
            <a:pPr lvl="1" eaLnBrk="1" hangingPunct="1">
              <a:buSzTx/>
            </a:pPr>
            <a:r>
              <a:rPr lang="en-US" dirty="0" smtClean="0"/>
              <a:t>Olive oil (furniture polish)</a:t>
            </a:r>
          </a:p>
          <a:p>
            <a:pPr eaLnBrk="1" hangingPunct="1"/>
            <a:endParaRPr lang="en-US" sz="2800" dirty="0" smtClean="0"/>
          </a:p>
          <a:p>
            <a:pPr eaLnBrk="1" hangingPunct="1"/>
            <a:endParaRPr lang="en-US" sz="1600" dirty="0" smtClean="0"/>
          </a:p>
        </p:txBody>
      </p:sp>
      <p:pic>
        <p:nvPicPr>
          <p:cNvPr id="63491" name="Picture 3" descr="PHIL Image 11467"/>
          <p:cNvPicPr>
            <a:picLocks noChangeAspect="1" noChangeArrowheads="1"/>
          </p:cNvPicPr>
          <p:nvPr/>
        </p:nvPicPr>
        <p:blipFill>
          <a:blip r:embed="rId3" cstate="print"/>
          <a:srcRect/>
          <a:stretch>
            <a:fillRect/>
          </a:stretch>
        </p:blipFill>
        <p:spPr bwMode="auto">
          <a:xfrm>
            <a:off x="5867400" y="2133600"/>
            <a:ext cx="2895600" cy="2057400"/>
          </a:xfrm>
          <a:prstGeom prst="rect">
            <a:avLst/>
          </a:prstGeom>
          <a:noFill/>
          <a:ln w="9525">
            <a:noFill/>
            <a:miter lim="800000"/>
            <a:headEnd/>
            <a:tailEnd/>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Why is this important to you? </a:t>
            </a:r>
          </a:p>
        </p:txBody>
      </p:sp>
      <p:sp>
        <p:nvSpPr>
          <p:cNvPr id="15362" name="Rectangle 3"/>
          <p:cNvSpPr>
            <a:spLocks noGrp="1" noChangeArrowheads="1"/>
          </p:cNvSpPr>
          <p:nvPr>
            <p:ph type="body" idx="1"/>
          </p:nvPr>
        </p:nvSpPr>
        <p:spPr bwMode="auto">
          <a:xfrm>
            <a:off x="3200400" y="1600200"/>
            <a:ext cx="54864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Having knowledge about environmental health will allow you to</a:t>
            </a:r>
          </a:p>
          <a:p>
            <a:pPr lvl="1" eaLnBrk="1" hangingPunct="1">
              <a:buSzTx/>
            </a:pPr>
            <a:r>
              <a:rPr lang="en-US" dirty="0" smtClean="0"/>
              <a:t>Protect you and your family from hazards in your environment</a:t>
            </a:r>
          </a:p>
          <a:p>
            <a:pPr lvl="1" eaLnBrk="1" hangingPunct="1">
              <a:buSzTx/>
            </a:pPr>
            <a:r>
              <a:rPr lang="en-US" dirty="0" smtClean="0"/>
              <a:t>Better understand the results of ATSDR’s investigations</a:t>
            </a:r>
          </a:p>
          <a:p>
            <a:pPr lvl="1" eaLnBrk="1" hangingPunct="1">
              <a:buSzTx/>
            </a:pPr>
            <a:r>
              <a:rPr lang="en-US" dirty="0" smtClean="0"/>
              <a:t>Know what questions to ask  the U.S. EPA, ATSDR, and other public health officials</a:t>
            </a:r>
          </a:p>
        </p:txBody>
      </p:sp>
      <p:pic>
        <p:nvPicPr>
          <p:cNvPr id="5" name="Picture 2" descr="\\cdc\project\NCHM_DCS_GS_Teams\Team2\Projects\Kiernan_Clair\10_219688-A_Bates_ATSDR_ppt\skd279770sdc.jpg"/>
          <p:cNvPicPr>
            <a:picLocks noChangeAspect="1" noChangeArrowheads="1"/>
          </p:cNvPicPr>
          <p:nvPr/>
        </p:nvPicPr>
        <p:blipFill>
          <a:blip r:embed="rId2" cstate="print"/>
          <a:srcRect/>
          <a:stretch>
            <a:fillRect/>
          </a:stretch>
        </p:blipFill>
        <p:spPr bwMode="auto">
          <a:xfrm>
            <a:off x="381000" y="2133600"/>
            <a:ext cx="2895600" cy="4356289"/>
          </a:xfrm>
          <a:prstGeom prst="rect">
            <a:avLst/>
          </a:prstGeom>
          <a:no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
            </a:r>
            <a:br>
              <a:rPr lang="en-US" dirty="0" smtClean="0"/>
            </a:br>
            <a:r>
              <a:rPr lang="en-US" dirty="0" smtClean="0"/>
              <a:t>Heating your Home</a:t>
            </a:r>
          </a:p>
        </p:txBody>
      </p:sp>
      <p:sp>
        <p:nvSpPr>
          <p:cNvPr id="65538" name="Content Placeholder 2"/>
          <p:cNvSpPr>
            <a:spLocks noGrp="1"/>
          </p:cNvSpPr>
          <p:nvPr>
            <p:ph idx="1"/>
          </p:nvPr>
        </p:nvSpPr>
        <p:spPr bwMode="auto">
          <a:xfrm>
            <a:off x="2590800" y="1752600"/>
            <a:ext cx="62484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Wood-burning fireplaces</a:t>
            </a:r>
          </a:p>
          <a:p>
            <a:pPr lvl="1" eaLnBrk="1" hangingPunct="1">
              <a:buSzTx/>
            </a:pPr>
            <a:r>
              <a:rPr lang="en-US" dirty="0" smtClean="0"/>
              <a:t>Have your chimney checked and cleaned</a:t>
            </a:r>
          </a:p>
          <a:p>
            <a:pPr lvl="1" eaLnBrk="1" hangingPunct="1">
              <a:buSzTx/>
            </a:pPr>
            <a:r>
              <a:rPr lang="en-US" dirty="0" smtClean="0"/>
              <a:t>Do NOT burn treated wood</a:t>
            </a:r>
          </a:p>
          <a:p>
            <a:pPr eaLnBrk="1" hangingPunct="1"/>
            <a:r>
              <a:rPr lang="en-US" dirty="0" smtClean="0"/>
              <a:t>Kerosene Heaters</a:t>
            </a:r>
          </a:p>
          <a:p>
            <a:pPr lvl="1" eaLnBrk="1" hangingPunct="1">
              <a:buSzTx/>
            </a:pPr>
            <a:r>
              <a:rPr lang="en-US" dirty="0" smtClean="0"/>
              <a:t>Ventilate, follow instructions, and keep 16” away from anything flammable</a:t>
            </a:r>
          </a:p>
          <a:p>
            <a:pPr eaLnBrk="1" hangingPunct="1"/>
            <a:r>
              <a:rPr lang="en-US" dirty="0" smtClean="0"/>
              <a:t>Don’t use gas ovens or burners to heat your home</a:t>
            </a:r>
          </a:p>
          <a:p>
            <a:pPr eaLnBrk="1" hangingPunct="1"/>
            <a:r>
              <a:rPr lang="en-US" dirty="0" smtClean="0"/>
              <a:t>Never use gas or charcoal-fueled barbecues or grills in the house, carport, or garage</a:t>
            </a:r>
          </a:p>
          <a:p>
            <a:pPr eaLnBrk="1" hangingPunct="1"/>
            <a:r>
              <a:rPr lang="en-US" dirty="0" smtClean="0"/>
              <a:t>Install carbon monoxide detectors</a:t>
            </a:r>
          </a:p>
          <a:p>
            <a:pPr eaLnBrk="1" hangingPunct="1"/>
            <a:endParaRPr lang="en-US" sz="2800" dirty="0" smtClean="0"/>
          </a:p>
          <a:p>
            <a:pPr eaLnBrk="1" hangingPunct="1"/>
            <a:endParaRPr lang="en-US" sz="1600" dirty="0" smtClean="0"/>
          </a:p>
        </p:txBody>
      </p:sp>
      <p:pic>
        <p:nvPicPr>
          <p:cNvPr id="65539" name="Picture 3" descr="PHIL Image 11513"/>
          <p:cNvPicPr>
            <a:picLocks noChangeAspect="1" noChangeArrowheads="1"/>
          </p:cNvPicPr>
          <p:nvPr/>
        </p:nvPicPr>
        <p:blipFill>
          <a:blip r:embed="rId3" cstate="print"/>
          <a:srcRect l="47951"/>
          <a:stretch>
            <a:fillRect/>
          </a:stretch>
        </p:blipFill>
        <p:spPr bwMode="auto">
          <a:xfrm>
            <a:off x="304800" y="1981200"/>
            <a:ext cx="2257425" cy="3381375"/>
          </a:xfrm>
          <a:prstGeom prst="rect">
            <a:avLst/>
          </a:prstGeom>
          <a:noFill/>
          <a:ln w="9525">
            <a:noFill/>
            <a:miter lim="800000"/>
            <a:headEnd/>
            <a:tailEnd/>
          </a:ln>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
            </a:r>
            <a:br>
              <a:rPr lang="en-US" dirty="0" smtClean="0"/>
            </a:br>
            <a:r>
              <a:rPr lang="en-US" dirty="0" smtClean="0"/>
              <a:t>In the Garage</a:t>
            </a:r>
          </a:p>
        </p:txBody>
      </p:sp>
      <p:sp>
        <p:nvSpPr>
          <p:cNvPr id="67586" name="Content Placeholder 2"/>
          <p:cNvSpPr>
            <a:spLocks noGrp="1"/>
          </p:cNvSpPr>
          <p:nvPr>
            <p:ph idx="1"/>
          </p:nvPr>
        </p:nvSpPr>
        <p:spPr bwMode="auto">
          <a:xfrm>
            <a:off x="457200" y="1600200"/>
            <a:ext cx="79248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Find a source for throwing out old oil</a:t>
            </a:r>
          </a:p>
          <a:p>
            <a:pPr eaLnBrk="1" hangingPunct="1"/>
            <a:r>
              <a:rPr lang="en-US" dirty="0" smtClean="0"/>
              <a:t>Use paint thinners, kerosene, and gas with care</a:t>
            </a:r>
          </a:p>
          <a:p>
            <a:pPr eaLnBrk="1" hangingPunct="1"/>
            <a:r>
              <a:rPr lang="en-US" dirty="0" smtClean="0"/>
              <a:t>Keep products in well marked (preferably original) containers</a:t>
            </a:r>
          </a:p>
          <a:p>
            <a:pPr eaLnBrk="1" hangingPunct="1"/>
            <a:r>
              <a:rPr lang="en-US" dirty="0" smtClean="0"/>
              <a:t>Store all hazards out of reach of children</a:t>
            </a:r>
          </a:p>
          <a:p>
            <a:pPr eaLnBrk="1" hangingPunct="1"/>
            <a:r>
              <a:rPr lang="en-US" dirty="0" smtClean="0"/>
              <a:t>Use masks, gloves, goggles, and appropriate clothing</a:t>
            </a:r>
          </a:p>
          <a:p>
            <a:pPr eaLnBrk="1" hangingPunct="1"/>
            <a:r>
              <a:rPr lang="en-US" dirty="0" smtClean="0"/>
              <a:t>Never idle your car in a </a:t>
            </a:r>
          </a:p>
          <a:p>
            <a:pPr eaLnBrk="1" hangingPunct="1">
              <a:buFont typeface="Wingdings" pitchFamily="2" charset="2"/>
              <a:buNone/>
            </a:pPr>
            <a:r>
              <a:rPr lang="en-US" dirty="0" smtClean="0"/>
              <a:t>	closed garage</a:t>
            </a:r>
          </a:p>
          <a:p>
            <a:pPr eaLnBrk="1" hangingPunct="1"/>
            <a:endParaRPr lang="en-US" sz="2800" dirty="0" smtClean="0"/>
          </a:p>
          <a:p>
            <a:pPr eaLnBrk="1" hangingPunct="1"/>
            <a:endParaRPr lang="en-US" sz="1600" dirty="0" smtClean="0"/>
          </a:p>
        </p:txBody>
      </p:sp>
      <p:pic>
        <p:nvPicPr>
          <p:cNvPr id="67587" name="Picture 4" descr="PHIL Image 11393"/>
          <p:cNvPicPr>
            <a:picLocks noChangeAspect="1" noChangeArrowheads="1"/>
          </p:cNvPicPr>
          <p:nvPr/>
        </p:nvPicPr>
        <p:blipFill>
          <a:blip r:embed="rId3" cstate="print"/>
          <a:srcRect/>
          <a:stretch>
            <a:fillRect/>
          </a:stretch>
        </p:blipFill>
        <p:spPr bwMode="auto">
          <a:xfrm>
            <a:off x="5372100" y="4191000"/>
            <a:ext cx="3467100" cy="2286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In the Garden and Yard</a:t>
            </a:r>
          </a:p>
        </p:txBody>
      </p:sp>
      <p:sp>
        <p:nvSpPr>
          <p:cNvPr id="69634" name="Content Placeholder 2"/>
          <p:cNvSpPr>
            <a:spLocks noGrp="1"/>
          </p:cNvSpPr>
          <p:nvPr>
            <p:ph idx="1"/>
          </p:nvPr>
        </p:nvSpPr>
        <p:spPr bwMode="auto">
          <a:xfrm>
            <a:off x="2438400" y="1447800"/>
            <a:ext cx="62484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Take off your shoes at the door to avoid tracking soil into the home</a:t>
            </a:r>
          </a:p>
          <a:p>
            <a:pPr eaLnBrk="1" hangingPunct="1"/>
            <a:r>
              <a:rPr lang="en-US" dirty="0" smtClean="0"/>
              <a:t>Wash your hands after working</a:t>
            </a:r>
          </a:p>
          <a:p>
            <a:pPr eaLnBrk="1" hangingPunct="1"/>
            <a:r>
              <a:rPr lang="en-US" dirty="0" smtClean="0"/>
              <a:t>Contaminated soil?</a:t>
            </a:r>
          </a:p>
          <a:p>
            <a:pPr lvl="1" eaLnBrk="1" hangingPunct="1">
              <a:buSzTx/>
            </a:pPr>
            <a:r>
              <a:rPr lang="en-US" dirty="0" smtClean="0"/>
              <a:t>Use raised-bed gardening,  dampen soil to reduce dust</a:t>
            </a:r>
          </a:p>
          <a:p>
            <a:pPr eaLnBrk="1" hangingPunct="1"/>
            <a:r>
              <a:rPr lang="en-US" dirty="0" smtClean="0"/>
              <a:t>Using herbicides, pesticides, and fertilizers</a:t>
            </a:r>
          </a:p>
          <a:p>
            <a:pPr lvl="1" eaLnBrk="1" hangingPunct="1">
              <a:buSzTx/>
            </a:pPr>
            <a:r>
              <a:rPr lang="en-US" dirty="0" smtClean="0"/>
              <a:t>Use natural products if available</a:t>
            </a:r>
          </a:p>
          <a:p>
            <a:pPr lvl="1" eaLnBrk="1" hangingPunct="1">
              <a:buSzTx/>
            </a:pPr>
            <a:r>
              <a:rPr lang="en-US" dirty="0" smtClean="0"/>
              <a:t>Follow directions, calculate correct amount, and don’t apply before/after heavy rain</a:t>
            </a:r>
          </a:p>
          <a:p>
            <a:pPr eaLnBrk="1" hangingPunct="1"/>
            <a:r>
              <a:rPr lang="en-US" dirty="0" smtClean="0"/>
              <a:t>Always wash fruits and vegetables</a:t>
            </a:r>
          </a:p>
          <a:p>
            <a:pPr eaLnBrk="1" hangingPunct="1"/>
            <a:r>
              <a:rPr lang="en-US" dirty="0" smtClean="0"/>
              <a:t>Wash pets frequently</a:t>
            </a:r>
          </a:p>
          <a:p>
            <a:pPr lvl="1" eaLnBrk="1" hangingPunct="1">
              <a:buSzTx/>
            </a:pPr>
            <a:endParaRPr lang="en-US" dirty="0" smtClean="0"/>
          </a:p>
          <a:p>
            <a:pPr eaLnBrk="1" hangingPunct="1"/>
            <a:endParaRPr lang="en-US" dirty="0" smtClean="0"/>
          </a:p>
          <a:p>
            <a:pPr eaLnBrk="1" hangingPunct="1"/>
            <a:endParaRPr lang="en-US" dirty="0" smtClean="0"/>
          </a:p>
        </p:txBody>
      </p:sp>
      <p:pic>
        <p:nvPicPr>
          <p:cNvPr id="69635" name="Picture 3" descr="PHIL Image 11443"/>
          <p:cNvPicPr>
            <a:picLocks noChangeAspect="1" noChangeArrowheads="1"/>
          </p:cNvPicPr>
          <p:nvPr/>
        </p:nvPicPr>
        <p:blipFill>
          <a:blip r:embed="rId3" cstate="print"/>
          <a:srcRect/>
          <a:stretch>
            <a:fillRect/>
          </a:stretch>
        </p:blipFill>
        <p:spPr bwMode="auto">
          <a:xfrm>
            <a:off x="304800" y="2133600"/>
            <a:ext cx="2133600" cy="3581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At Work</a:t>
            </a:r>
          </a:p>
        </p:txBody>
      </p:sp>
      <p:sp>
        <p:nvSpPr>
          <p:cNvPr id="3" name="Content Placeholder 2"/>
          <p:cNvSpPr>
            <a:spLocks noGrp="1"/>
          </p:cNvSpPr>
          <p:nvPr>
            <p:ph idx="1"/>
          </p:nvPr>
        </p:nvSpPr>
        <p:spPr>
          <a:xfrm>
            <a:off x="762000" y="1600200"/>
            <a:ext cx="8229600" cy="4191000"/>
          </a:xfrm>
        </p:spPr>
        <p:txBody>
          <a:bodyPr/>
          <a:lstStyle/>
          <a:p>
            <a:pPr marL="0" eaLnBrk="1" fontAlgn="auto" hangingPunct="1">
              <a:spcBef>
                <a:spcPts val="0"/>
              </a:spcBef>
              <a:spcAft>
                <a:spcPts val="0"/>
              </a:spcAft>
              <a:buFontTx/>
              <a:buNone/>
              <a:defRPr/>
            </a:pPr>
            <a:r>
              <a:rPr lang="en-US" dirty="0" smtClean="0"/>
              <a:t>Possible work exposures include dust, fibers, chemicals (liquids or fumes), radiation, or biologic agents</a:t>
            </a:r>
          </a:p>
          <a:p>
            <a:pPr eaLnBrk="1" fontAlgn="auto" hangingPunct="1">
              <a:spcAft>
                <a:spcPts val="0"/>
              </a:spcAft>
              <a:defRPr/>
            </a:pPr>
            <a:r>
              <a:rPr lang="en-US" dirty="0" smtClean="0"/>
              <a:t>Contamination can be carried with you on</a:t>
            </a:r>
          </a:p>
          <a:p>
            <a:pPr lvl="1" eaLnBrk="1" fontAlgn="auto" hangingPunct="1">
              <a:spcAft>
                <a:spcPts val="0"/>
              </a:spcAft>
              <a:defRPr/>
            </a:pPr>
            <a:r>
              <a:rPr lang="en-US" dirty="0" smtClean="0"/>
              <a:t>Your hair and body</a:t>
            </a:r>
          </a:p>
          <a:p>
            <a:pPr lvl="1" eaLnBrk="1" fontAlgn="auto" hangingPunct="1">
              <a:spcAft>
                <a:spcPts val="0"/>
              </a:spcAft>
              <a:defRPr/>
            </a:pPr>
            <a:r>
              <a:rPr lang="en-US" dirty="0" smtClean="0"/>
              <a:t>Your car</a:t>
            </a:r>
          </a:p>
          <a:p>
            <a:pPr lvl="1" eaLnBrk="1" fontAlgn="auto" hangingPunct="1">
              <a:spcAft>
                <a:spcPts val="0"/>
              </a:spcAft>
              <a:defRPr/>
            </a:pPr>
            <a:r>
              <a:rPr lang="en-US" dirty="0" smtClean="0"/>
              <a:t>Your clothes</a:t>
            </a:r>
          </a:p>
          <a:p>
            <a:pPr eaLnBrk="1" fontAlgn="auto" hangingPunct="1">
              <a:spcAft>
                <a:spcPts val="0"/>
              </a:spcAft>
              <a:defRPr/>
            </a:pPr>
            <a:r>
              <a:rPr lang="en-US" dirty="0" smtClean="0"/>
              <a:t>Wear personal protective equipment</a:t>
            </a:r>
          </a:p>
          <a:p>
            <a:pPr eaLnBrk="1" fontAlgn="auto" hangingPunct="1">
              <a:spcAft>
                <a:spcPts val="0"/>
              </a:spcAft>
              <a:defRPr/>
            </a:pPr>
            <a:r>
              <a:rPr lang="en-US" dirty="0" smtClean="0"/>
              <a:t>Shower or change clothes before you go home</a:t>
            </a:r>
          </a:p>
          <a:p>
            <a:pPr eaLnBrk="1" fontAlgn="auto" hangingPunct="1">
              <a:spcAft>
                <a:spcPts val="0"/>
              </a:spcAft>
              <a:defRPr/>
            </a:pPr>
            <a:r>
              <a:rPr lang="en-US" dirty="0" smtClean="0"/>
              <a:t>Wash your work clothes separately</a:t>
            </a:r>
          </a:p>
          <a:p>
            <a:pPr eaLnBrk="1" fontAlgn="auto" hangingPunct="1">
              <a:spcAft>
                <a:spcPts val="0"/>
              </a:spcAft>
              <a:defRPr/>
            </a:pPr>
            <a:endParaRPr lang="en-US" dirty="0"/>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Hobbies</a:t>
            </a:r>
          </a:p>
        </p:txBody>
      </p:sp>
      <p:sp>
        <p:nvSpPr>
          <p:cNvPr id="73730" name="Content Placeholder 2"/>
          <p:cNvSpPr>
            <a:spLocks noGrp="1"/>
          </p:cNvSpPr>
          <p:nvPr>
            <p:ph idx="1"/>
          </p:nvPr>
        </p:nvSpPr>
        <p:spPr bwMode="auto">
          <a:xfrm>
            <a:off x="457200" y="1600200"/>
            <a:ext cx="8229600" cy="419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Be aware of the chemicals you are using</a:t>
            </a:r>
          </a:p>
          <a:p>
            <a:pPr eaLnBrk="1" hangingPunct="1"/>
            <a:r>
              <a:rPr lang="en-US" dirty="0" smtClean="0"/>
              <a:t>Read the instructions</a:t>
            </a:r>
          </a:p>
          <a:p>
            <a:pPr eaLnBrk="1" hangingPunct="1"/>
            <a:r>
              <a:rPr lang="en-US" dirty="0" smtClean="0"/>
              <a:t>Store correctly &amp; away from children</a:t>
            </a:r>
          </a:p>
          <a:p>
            <a:pPr eaLnBrk="1" hangingPunct="1"/>
            <a:r>
              <a:rPr lang="en-US" dirty="0" smtClean="0"/>
              <a:t>Wear gloves, masks, and other protective clothing</a:t>
            </a:r>
          </a:p>
          <a:p>
            <a:pPr eaLnBrk="1" hangingPunct="1"/>
            <a:r>
              <a:rPr lang="en-US" dirty="0" smtClean="0"/>
              <a:t>Keep work area ventilated</a:t>
            </a:r>
          </a:p>
          <a:p>
            <a:pPr eaLnBrk="1" hangingPunct="1"/>
            <a:r>
              <a:rPr lang="en-US" dirty="0" smtClean="0"/>
              <a:t>Wash your hands!</a:t>
            </a:r>
          </a:p>
          <a:p>
            <a:pPr eaLnBrk="1" hangingPunct="1"/>
            <a:r>
              <a:rPr lang="en-US" dirty="0" smtClean="0"/>
              <a:t>Alternatives:</a:t>
            </a:r>
          </a:p>
          <a:p>
            <a:pPr lvl="1" eaLnBrk="1" hangingPunct="1">
              <a:buSzTx/>
            </a:pPr>
            <a:r>
              <a:rPr lang="en-US" dirty="0" smtClean="0"/>
              <a:t>Investigate less toxic alternatives for wood </a:t>
            </a:r>
          </a:p>
          <a:p>
            <a:pPr lvl="1" eaLnBrk="1" hangingPunct="1">
              <a:buSzTx/>
              <a:buFont typeface="Wingdings" pitchFamily="2" charset="2"/>
              <a:buNone/>
            </a:pPr>
            <a:r>
              <a:rPr lang="en-US" dirty="0" smtClean="0"/>
              <a:t>	strippers, paints, adhesives, etc.</a:t>
            </a:r>
          </a:p>
          <a:p>
            <a:pPr eaLnBrk="1" hangingPunct="1"/>
            <a:endParaRPr lang="en-US" dirty="0" smtClean="0"/>
          </a:p>
        </p:txBody>
      </p:sp>
      <p:pic>
        <p:nvPicPr>
          <p:cNvPr id="5" name="Picture 2" descr="\\cdc\project\NCHM_DCS_GS_Teams\Team2\Projects\Kiernan_Clair\10_219688-A_Bates_ATSDR_ppt\78463252.jpg"/>
          <p:cNvPicPr>
            <a:picLocks noChangeAspect="1" noChangeArrowheads="1"/>
          </p:cNvPicPr>
          <p:nvPr/>
        </p:nvPicPr>
        <p:blipFill>
          <a:blip r:embed="rId3" cstate="print"/>
          <a:srcRect/>
          <a:stretch>
            <a:fillRect/>
          </a:stretch>
        </p:blipFill>
        <p:spPr bwMode="auto">
          <a:xfrm>
            <a:off x="6553200" y="3352800"/>
            <a:ext cx="2070100" cy="3099026"/>
          </a:xfrm>
          <a:prstGeom prst="rect">
            <a:avLst/>
          </a:prstGeom>
          <a:noFill/>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Summary</a:t>
            </a:r>
          </a:p>
        </p:txBody>
      </p:sp>
      <p:sp>
        <p:nvSpPr>
          <p:cNvPr id="75778" name="Content Placeholder 2"/>
          <p:cNvSpPr>
            <a:spLocks noGrp="1"/>
          </p:cNvSpPr>
          <p:nvPr>
            <p:ph idx="1"/>
          </p:nvPr>
        </p:nvSpPr>
        <p:spPr bwMode="auto">
          <a:xfrm>
            <a:off x="457200" y="1600200"/>
            <a:ext cx="8229600" cy="419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Contaminants can be found in air, water, soil, and food</a:t>
            </a:r>
          </a:p>
          <a:p>
            <a:pPr eaLnBrk="1" hangingPunct="1"/>
            <a:r>
              <a:rPr lang="en-US" dirty="0" smtClean="0"/>
              <a:t>Contaminants can enter your body by breathing, touching, eating, or drinking them</a:t>
            </a:r>
          </a:p>
          <a:p>
            <a:pPr eaLnBrk="1" hangingPunct="1"/>
            <a:r>
              <a:rPr lang="en-US" dirty="0" smtClean="0"/>
              <a:t>Contamination must enter your body before it can make you sick</a:t>
            </a:r>
          </a:p>
          <a:p>
            <a:pPr eaLnBrk="1" hangingPunct="1"/>
            <a:r>
              <a:rPr lang="en-US" dirty="0" smtClean="0"/>
              <a:t>Not all chemical exposures make you sick</a:t>
            </a:r>
          </a:p>
          <a:p>
            <a:pPr eaLnBrk="1" hangingPunct="1"/>
            <a:r>
              <a:rPr lang="en-US" dirty="0" smtClean="0"/>
              <a:t>Some populations are more sensitive than others (pregnant and nursing women, children, and older adults)</a:t>
            </a:r>
          </a:p>
          <a:p>
            <a:pPr eaLnBrk="1" hangingPunct="1"/>
            <a:r>
              <a:rPr lang="en-US" dirty="0" smtClean="0"/>
              <a:t>You can reduce your exposure</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Reduce Your Exposure</a:t>
            </a:r>
          </a:p>
        </p:txBody>
      </p:sp>
      <p:sp>
        <p:nvSpPr>
          <p:cNvPr id="76802" name="Content Placeholder 2"/>
          <p:cNvSpPr>
            <a:spLocks noGrp="1"/>
          </p:cNvSpPr>
          <p:nvPr>
            <p:ph idx="1"/>
          </p:nvPr>
        </p:nvSpPr>
        <p:spPr bwMode="auto">
          <a:xfrm>
            <a:off x="457200" y="1600200"/>
            <a:ext cx="8229600" cy="419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Be aware of chemicals in everyday products</a:t>
            </a:r>
          </a:p>
          <a:p>
            <a:pPr eaLnBrk="1" hangingPunct="1"/>
            <a:r>
              <a:rPr lang="en-US" dirty="0" smtClean="0"/>
              <a:t>Be aware of any contamination or pollution around your home or work</a:t>
            </a:r>
          </a:p>
          <a:p>
            <a:pPr eaLnBrk="1" hangingPunct="1"/>
            <a:r>
              <a:rPr lang="en-US" dirty="0" smtClean="0"/>
              <a:t>Wash your hands</a:t>
            </a:r>
          </a:p>
          <a:p>
            <a:pPr eaLnBrk="1" hangingPunct="1"/>
            <a:r>
              <a:rPr lang="en-US" dirty="0" smtClean="0"/>
              <a:t>Wash fruits and vegetables before eating them</a:t>
            </a:r>
          </a:p>
          <a:p>
            <a:pPr eaLnBrk="1" hangingPunct="1"/>
            <a:r>
              <a:rPr lang="en-US" dirty="0" smtClean="0"/>
              <a:t>Read labels that warn you about chemical exposure</a:t>
            </a:r>
          </a:p>
          <a:p>
            <a:pPr eaLnBrk="1" hangingPunct="1"/>
            <a:endParaRPr lang="en-US" sz="1200" b="0" dirty="0" smtClean="0"/>
          </a:p>
          <a:p>
            <a:pPr eaLnBrk="1" hangingPunct="1"/>
            <a:endParaRPr lang="en-US" dirty="0" smtClean="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Reduce Your Exposure</a:t>
            </a:r>
          </a:p>
        </p:txBody>
      </p:sp>
      <p:sp>
        <p:nvSpPr>
          <p:cNvPr id="77826" name="Content Placeholder 2"/>
          <p:cNvSpPr>
            <a:spLocks noGrp="1"/>
          </p:cNvSpPr>
          <p:nvPr>
            <p:ph idx="1"/>
          </p:nvPr>
        </p:nvSpPr>
        <p:spPr bwMode="auto">
          <a:xfrm>
            <a:off x="457200" y="1600200"/>
            <a:ext cx="8229600" cy="419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Don’t burn treated wood</a:t>
            </a:r>
          </a:p>
          <a:p>
            <a:pPr eaLnBrk="1" hangingPunct="1"/>
            <a:r>
              <a:rPr lang="en-US" dirty="0" smtClean="0"/>
              <a:t>Follow proper disposal guidelines for electronics, batteries, paint, and other chemical-containing products</a:t>
            </a:r>
          </a:p>
          <a:p>
            <a:pPr eaLnBrk="1" hangingPunct="1"/>
            <a:r>
              <a:rPr lang="en-US" dirty="0" smtClean="0"/>
              <a:t>Avoid cigarette smoke</a:t>
            </a:r>
          </a:p>
          <a:p>
            <a:pPr eaLnBrk="1" hangingPunct="1"/>
            <a:r>
              <a:rPr lang="en-US" dirty="0" smtClean="0"/>
              <a:t>Eat fish low in mercury</a:t>
            </a:r>
          </a:p>
          <a:p>
            <a:pPr eaLnBrk="1" hangingPunct="1"/>
            <a:r>
              <a:rPr lang="en-US" dirty="0" smtClean="0"/>
              <a:t>Follow local fish advisories</a:t>
            </a:r>
          </a:p>
          <a:p>
            <a:pPr eaLnBrk="1" hangingPunct="1">
              <a:buFont typeface="Wingdings" pitchFamily="2" charset="2"/>
              <a:buNone/>
            </a:pPr>
            <a:endParaRPr lang="en-US" sz="1200" b="0" dirty="0" smtClean="0"/>
          </a:p>
          <a:p>
            <a:pPr eaLnBrk="1" hangingPunct="1"/>
            <a:endParaRPr lang="en-US" dirty="0" smtClean="0"/>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Placeholder 7"/>
          <p:cNvSpPr>
            <a:spLocks noGrp="1"/>
          </p:cNvSpPr>
          <p:nvPr>
            <p:ph type="body" sz="quarter" idx="11"/>
          </p:nvPr>
        </p:nvSpPr>
        <p:spPr bwMode="auto">
          <a:xfrm>
            <a:off x="2286000" y="6281738"/>
            <a:ext cx="5105400" cy="182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Agency for Toxic Substances and Disease Registry</a:t>
            </a:r>
          </a:p>
        </p:txBody>
      </p:sp>
      <p:sp>
        <p:nvSpPr>
          <p:cNvPr id="78850" name="Text Placeholder 8"/>
          <p:cNvSpPr>
            <a:spLocks noGrp="1"/>
          </p:cNvSpPr>
          <p:nvPr>
            <p:ph type="body" sz="quarter" idx="12"/>
          </p:nvPr>
        </p:nvSpPr>
        <p:spPr bwMode="auto">
          <a:xfrm>
            <a:off x="2286000" y="6473825"/>
            <a:ext cx="5105400" cy="22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Division of Health Assessment and Consultation</a:t>
            </a:r>
          </a:p>
        </p:txBody>
      </p:sp>
      <p:sp>
        <p:nvSpPr>
          <p:cNvPr id="78851" name="Rectangle 5"/>
          <p:cNvSpPr>
            <a:spLocks noChangeArrowheads="1"/>
          </p:cNvSpPr>
          <p:nvPr/>
        </p:nvSpPr>
        <p:spPr bwMode="auto">
          <a:xfrm>
            <a:off x="1371600" y="5421313"/>
            <a:ext cx="5943600" cy="369887"/>
          </a:xfrm>
          <a:prstGeom prst="rect">
            <a:avLst/>
          </a:prstGeom>
          <a:noFill/>
          <a:ln w="9525">
            <a:noFill/>
            <a:miter lim="800000"/>
            <a:headEnd/>
            <a:tailEnd/>
          </a:ln>
        </p:spPr>
        <p:txBody>
          <a:bodyPr>
            <a:spAutoFit/>
          </a:bodyPr>
          <a:lstStyle/>
          <a:p>
            <a:r>
              <a:rPr lang="en-US" sz="900" dirty="0">
                <a:solidFill>
                  <a:schemeClr val="tx2"/>
                </a:solidFill>
                <a:latin typeface="Myriad Web Pro"/>
              </a:rPr>
              <a:t>The findings and conclusions in this report are those of the authors and do not necessarily represent the official position of the Centers for Disease Control and Prevention.</a:t>
            </a:r>
          </a:p>
        </p:txBody>
      </p:sp>
      <p:sp>
        <p:nvSpPr>
          <p:cNvPr id="78852" name="Subtitle 4"/>
          <p:cNvSpPr>
            <a:spLocks noGrp="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Questions?</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What is a contaminant</a:t>
            </a:r>
          </a:p>
        </p:txBody>
      </p:sp>
      <p:sp>
        <p:nvSpPr>
          <p:cNvPr id="16386" name="Content Placeholder 2"/>
          <p:cNvSpPr>
            <a:spLocks noGrp="1"/>
          </p:cNvSpPr>
          <p:nvPr>
            <p:ph idx="1"/>
          </p:nvPr>
        </p:nvSpPr>
        <p:spPr bwMode="auto">
          <a:xfrm>
            <a:off x="457200" y="1600200"/>
            <a:ext cx="8229600" cy="419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A substance that may be harmful to human health or the environment</a:t>
            </a:r>
          </a:p>
          <a:p>
            <a:pPr eaLnBrk="1" hangingPunct="1"/>
            <a:r>
              <a:rPr lang="en-US" dirty="0" smtClean="0"/>
              <a:t>Other terms:</a:t>
            </a:r>
          </a:p>
          <a:p>
            <a:pPr lvl="1" eaLnBrk="1" hangingPunct="1">
              <a:buSzTx/>
            </a:pPr>
            <a:r>
              <a:rPr lang="en-US" dirty="0" smtClean="0"/>
              <a:t>Hazardous substances</a:t>
            </a:r>
          </a:p>
          <a:p>
            <a:pPr lvl="1" eaLnBrk="1" hangingPunct="1">
              <a:buSzTx/>
            </a:pPr>
            <a:r>
              <a:rPr lang="en-US" dirty="0" smtClean="0"/>
              <a:t>Pollution</a:t>
            </a:r>
          </a:p>
          <a:p>
            <a:pPr lvl="1" eaLnBrk="1" hangingPunct="1">
              <a:buSzTx/>
            </a:pPr>
            <a:r>
              <a:rPr lang="en-US" dirty="0" smtClean="0"/>
              <a:t>Toxic substances</a:t>
            </a:r>
          </a:p>
          <a:p>
            <a:pPr eaLnBrk="1" hangingPunct="1"/>
            <a:r>
              <a:rPr lang="en-US" dirty="0" smtClean="0"/>
              <a:t>We will also be discussing exposure to chemicals. Many chemicals can be hazardous substances.</a:t>
            </a:r>
          </a:p>
          <a:p>
            <a:pPr eaLnBrk="1" hangingPunct="1"/>
            <a:endParaRPr lang="en-US" dirty="0" smtClean="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What is exposure?</a:t>
            </a:r>
          </a:p>
        </p:txBody>
      </p:sp>
      <p:sp>
        <p:nvSpPr>
          <p:cNvPr id="18434" name="Rectangle 3"/>
          <p:cNvSpPr>
            <a:spLocks noGrp="1" noChangeArrowheads="1"/>
          </p:cNvSpPr>
          <p:nvPr>
            <p:ph type="body" idx="1"/>
          </p:nvPr>
        </p:nvSpPr>
        <p:spPr bwMode="auto">
          <a:xfrm>
            <a:off x="533400" y="1600200"/>
            <a:ext cx="81534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An exposure occurs when a contaminant enters your body through</a:t>
            </a:r>
          </a:p>
          <a:p>
            <a:pPr lvl="1" eaLnBrk="1" hangingPunct="1">
              <a:buSzTx/>
            </a:pPr>
            <a:r>
              <a:rPr lang="en-US" dirty="0" smtClean="0"/>
              <a:t>Breathing</a:t>
            </a:r>
          </a:p>
          <a:p>
            <a:pPr lvl="1" eaLnBrk="1" hangingPunct="1">
              <a:buSzTx/>
            </a:pPr>
            <a:r>
              <a:rPr lang="en-US" dirty="0" smtClean="0"/>
              <a:t>Touching</a:t>
            </a:r>
          </a:p>
          <a:p>
            <a:pPr lvl="1" eaLnBrk="1" hangingPunct="1">
              <a:buSzTx/>
            </a:pPr>
            <a:r>
              <a:rPr lang="en-US" dirty="0" smtClean="0"/>
              <a:t>Eating or drinking</a:t>
            </a:r>
          </a:p>
          <a:p>
            <a:pPr eaLnBrk="1" hangingPunct="1"/>
            <a:endParaRPr lang="en-US" dirty="0" smtClean="0"/>
          </a:p>
          <a:p>
            <a:pPr eaLnBrk="1" hangingPunct="1"/>
            <a:r>
              <a:rPr lang="en-US" dirty="0" smtClean="0"/>
              <a:t>Remember, before a contaminant can harm you, it has to enter your body. </a:t>
            </a:r>
          </a:p>
          <a:p>
            <a:pPr eaLnBrk="1" hangingPunct="1"/>
            <a:endParaRPr lang="en-US" dirty="0" smtClean="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lnSpc>
                <a:spcPts val="4700"/>
              </a:lnSpc>
            </a:pPr>
            <a:r>
              <a:rPr lang="en-US" dirty="0" smtClean="0"/>
              <a:t>Not all exposures cause harmful effects</a:t>
            </a:r>
          </a:p>
        </p:txBody>
      </p:sp>
      <p:sp>
        <p:nvSpPr>
          <p:cNvPr id="19458" name="Content Placeholder 2"/>
          <p:cNvSpPr>
            <a:spLocks noGrp="1"/>
          </p:cNvSpPr>
          <p:nvPr>
            <p:ph idx="1"/>
          </p:nvPr>
        </p:nvSpPr>
        <p:spPr bwMode="auto">
          <a:xfrm>
            <a:off x="457200" y="17526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Your general health plays a big role in how much you can be affected by being exposed to a contaminant</a:t>
            </a:r>
          </a:p>
          <a:p>
            <a:pPr eaLnBrk="1" hangingPunct="1"/>
            <a:r>
              <a:rPr lang="en-US" dirty="0" smtClean="0"/>
              <a:t>Other factors include</a:t>
            </a:r>
          </a:p>
          <a:p>
            <a:pPr lvl="1" eaLnBrk="1" hangingPunct="1">
              <a:buSzTx/>
            </a:pPr>
            <a:r>
              <a:rPr lang="en-US" dirty="0" smtClean="0"/>
              <a:t>the type of chemical you were exposed to,</a:t>
            </a:r>
          </a:p>
          <a:p>
            <a:pPr lvl="1" eaLnBrk="1" hangingPunct="1">
              <a:buSzTx/>
            </a:pPr>
            <a:r>
              <a:rPr lang="en-US" dirty="0" smtClean="0"/>
              <a:t>the amount of a chemical you were exposed to,</a:t>
            </a:r>
          </a:p>
          <a:p>
            <a:pPr lvl="1" eaLnBrk="1" hangingPunct="1">
              <a:buSzTx/>
            </a:pPr>
            <a:r>
              <a:rPr lang="en-US" dirty="0" smtClean="0"/>
              <a:t>how long the contact lasted,</a:t>
            </a:r>
          </a:p>
          <a:p>
            <a:pPr lvl="1" eaLnBrk="1" hangingPunct="1">
              <a:buSzTx/>
            </a:pPr>
            <a:r>
              <a:rPr lang="en-US" dirty="0" smtClean="0"/>
              <a:t>how often you came into contact with a chemical, and</a:t>
            </a:r>
          </a:p>
          <a:p>
            <a:pPr lvl="1" eaLnBrk="1" hangingPunct="1">
              <a:buSzTx/>
            </a:pPr>
            <a:r>
              <a:rPr lang="en-US" dirty="0" smtClean="0"/>
              <a:t>how the chemical entered your body.</a:t>
            </a:r>
          </a:p>
          <a:p>
            <a:pPr lvl="1" eaLnBrk="1" hangingPunct="1">
              <a:buSzTx/>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cstate="print"/>
          <a:srcRect/>
          <a:stretch>
            <a:fillRect/>
          </a:stretch>
        </p:blipFill>
        <p:spPr bwMode="auto">
          <a:xfrm>
            <a:off x="-46038" y="42863"/>
            <a:ext cx="9190038" cy="6815137"/>
          </a:xfrm>
          <a:prstGeom prst="rect">
            <a:avLst/>
          </a:prstGeom>
          <a:noFill/>
          <a:ln w="9525">
            <a:noFill/>
            <a:miter lim="800000"/>
            <a:headEnd/>
            <a:tailEnd/>
          </a:ln>
        </p:spPr>
      </p:pic>
      <p:sp>
        <p:nvSpPr>
          <p:cNvPr id="19458" name="Rectangle 3"/>
          <p:cNvSpPr>
            <a:spLocks noGrp="1" noChangeArrowheads="1"/>
          </p:cNvSpPr>
          <p:nvPr>
            <p:ph type="body" idx="1"/>
          </p:nvPr>
        </p:nvSpPr>
        <p:spPr bwMode="auto">
          <a:xfrm>
            <a:off x="-76200" y="1143000"/>
            <a:ext cx="8839200" cy="4983163"/>
          </a:xfrm>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lnSpc>
                <a:spcPct val="150000"/>
              </a:lnSpc>
              <a:buFontTx/>
              <a:buAutoNum type="arabicParenR"/>
              <a:defRPr/>
            </a:pPr>
            <a:r>
              <a:rPr lang="en-US" dirty="0" smtClean="0">
                <a:solidFill>
                  <a:schemeClr val="bg2">
                    <a:lumMod val="50000"/>
                  </a:schemeClr>
                </a:solidFill>
                <a:effectLst>
                  <a:outerShdw blurRad="38100" dist="38100" dir="2700000" algn="tl">
                    <a:srgbClr val="000000">
                      <a:alpha val="43137"/>
                    </a:srgbClr>
                  </a:outerShdw>
                </a:effectLst>
              </a:rPr>
              <a:t>Source of contamination</a:t>
            </a:r>
          </a:p>
          <a:p>
            <a:pPr marL="457200" indent="-457200" eaLnBrk="1" hangingPunct="1">
              <a:lnSpc>
                <a:spcPct val="150000"/>
              </a:lnSpc>
              <a:buFontTx/>
              <a:buAutoNum type="arabicParenR"/>
              <a:defRPr/>
            </a:pPr>
            <a:r>
              <a:rPr lang="en-US" dirty="0" smtClean="0">
                <a:solidFill>
                  <a:schemeClr val="bg2">
                    <a:lumMod val="50000"/>
                  </a:schemeClr>
                </a:solidFill>
                <a:effectLst>
                  <a:outerShdw blurRad="38100" dist="38100" dir="2700000" algn="tl">
                    <a:srgbClr val="000000">
                      <a:alpha val="43137"/>
                    </a:srgbClr>
                  </a:outerShdw>
                </a:effectLst>
              </a:rPr>
              <a:t>Contamination travels via air, food, water,  or soil  </a:t>
            </a:r>
          </a:p>
          <a:p>
            <a:pPr marL="457200" indent="-457200" eaLnBrk="1" hangingPunct="1">
              <a:lnSpc>
                <a:spcPct val="150000"/>
              </a:lnSpc>
              <a:buFontTx/>
              <a:buAutoNum type="arabicParenR"/>
              <a:defRPr/>
            </a:pPr>
            <a:endParaRPr lang="en-US" dirty="0" smtClean="0"/>
          </a:p>
          <a:p>
            <a:pPr marL="457200" indent="-457200" eaLnBrk="1" hangingPunct="1">
              <a:lnSpc>
                <a:spcPct val="150000"/>
              </a:lnSpc>
              <a:buFontTx/>
              <a:buAutoNum type="arabicParenR"/>
              <a:defRPr/>
            </a:pPr>
            <a:endParaRPr lang="en-US" dirty="0" smtClean="0"/>
          </a:p>
          <a:p>
            <a:pPr marL="457200" indent="-457200" eaLnBrk="1" hangingPunct="1">
              <a:lnSpc>
                <a:spcPct val="150000"/>
              </a:lnSpc>
              <a:buFontTx/>
              <a:buAutoNum type="arabicParenR"/>
              <a:defRPr/>
            </a:pPr>
            <a:endParaRPr lang="en-US" dirty="0" smtClean="0"/>
          </a:p>
          <a:p>
            <a:pPr marL="457200" indent="-457200" eaLnBrk="1" hangingPunct="1">
              <a:lnSpc>
                <a:spcPct val="150000"/>
              </a:lnSpc>
              <a:buFontTx/>
              <a:buAutoNum type="arabicParenR"/>
              <a:defRPr/>
            </a:pPr>
            <a:endParaRPr lang="en-US" dirty="0" smtClean="0"/>
          </a:p>
          <a:p>
            <a:pPr marL="457200" indent="-457200" eaLnBrk="1" hangingPunct="1">
              <a:lnSpc>
                <a:spcPct val="150000"/>
              </a:lnSpc>
              <a:buFontTx/>
              <a:buAutoNum type="arabicParenR"/>
              <a:defRPr/>
            </a:pPr>
            <a:r>
              <a:rPr lang="en-US" dirty="0" smtClean="0">
                <a:solidFill>
                  <a:schemeClr val="bg2">
                    <a:lumMod val="50000"/>
                  </a:schemeClr>
                </a:solidFill>
                <a:effectLst>
                  <a:outerShdw blurRad="38100" dist="38100" dir="2700000" algn="tl">
                    <a:srgbClr val="000000">
                      <a:alpha val="43137"/>
                    </a:srgbClr>
                  </a:outerShdw>
                </a:effectLst>
              </a:rPr>
              <a:t>Person comes into contact with contamination</a:t>
            </a:r>
          </a:p>
          <a:p>
            <a:pPr marL="457200" indent="-457200" eaLnBrk="1" hangingPunct="1">
              <a:lnSpc>
                <a:spcPct val="150000"/>
              </a:lnSpc>
              <a:buFontTx/>
              <a:buAutoNum type="arabicParenR"/>
              <a:defRPr/>
            </a:pPr>
            <a:r>
              <a:rPr lang="en-US" dirty="0" smtClean="0">
                <a:solidFill>
                  <a:schemeClr val="bg2">
                    <a:lumMod val="50000"/>
                  </a:schemeClr>
                </a:solidFill>
                <a:effectLst>
                  <a:outerShdw blurRad="38100" dist="38100" dir="2700000" algn="tl">
                    <a:srgbClr val="000000">
                      <a:alpha val="43137"/>
                    </a:srgbClr>
                  </a:outerShdw>
                </a:effectLst>
              </a:rPr>
              <a:t>Contamination enters the body by touching, eating,  drinking, or breathing it in</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dirty="0" smtClean="0"/>
              <a:t>Where is contamination in the Environment?</a:t>
            </a:r>
            <a:endParaRPr lang="en-US" dirty="0"/>
          </a:p>
        </p:txBody>
      </p:sp>
      <p:sp>
        <p:nvSpPr>
          <p:cNvPr id="22530" name="Text Placeholder 5"/>
          <p:cNvSpPr>
            <a:spLocks noGrp="1"/>
          </p:cNvSpPr>
          <p:nvPr>
            <p:ph type="body" idx="1"/>
          </p:nvPr>
        </p:nvSpPr>
        <p:spPr bwMode="auto">
          <a:noFill/>
          <a:ln>
            <a:miter lim="800000"/>
            <a:headEnd/>
            <a:tailEnd/>
          </a:ln>
        </p:spPr>
        <p:txBody>
          <a:bodyPr vert="horz" wrap="square" lIns="91440" tIns="45720" rIns="91440" bIns="45720" numCol="1" anchorCtr="0" compatLnSpc="1">
            <a:prstTxWarp prst="textNoShape">
              <a:avLst/>
            </a:prstTxWarp>
          </a:bodyPr>
          <a:lstStyle/>
          <a:p>
            <a:pPr eaLnBrk="1" hangingPunct="1"/>
            <a:r>
              <a:rPr lang="en-US" dirty="0" smtClean="0"/>
              <a:t>Air, Water, Soil, and Food</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dirty="0" smtClean="0"/>
              <a:t>Where is Contamination in the Environment?</a:t>
            </a:r>
          </a:p>
        </p:txBody>
      </p:sp>
      <p:pic>
        <p:nvPicPr>
          <p:cNvPr id="24578" name="Picture 4" descr="Model of media "/>
          <p:cNvPicPr>
            <a:picLocks noChangeAspect="1"/>
          </p:cNvPicPr>
          <p:nvPr/>
        </p:nvPicPr>
        <p:blipFill>
          <a:blip r:embed="rId3" cstate="print"/>
          <a:srcRect l="11584" t="6667" r="8292" b="13333"/>
          <a:stretch>
            <a:fillRect/>
          </a:stretch>
        </p:blipFill>
        <p:spPr bwMode="auto">
          <a:xfrm>
            <a:off x="2051050" y="1371600"/>
            <a:ext cx="4959350" cy="4892675"/>
          </a:xfrm>
          <a:prstGeom prst="rect">
            <a:avLst/>
          </a:prstGeom>
          <a:noFill/>
          <a:ln w="9525">
            <a:noFill/>
            <a:miter lim="800000"/>
            <a:headEnd/>
            <a:tailEnd/>
          </a:ln>
        </p:spPr>
      </p:pic>
    </p:spTree>
  </p:cSld>
  <p:clrMapOvr>
    <a:masterClrMapping/>
  </p:clrMapOvr>
  <p:transition>
    <p:fade/>
  </p:transition>
</p:sld>
</file>

<file path=ppt/theme/theme1.xml><?xml version="1.0" encoding="utf-8"?>
<a:theme xmlns:a="http://schemas.openxmlformats.org/drawingml/2006/main" name="ATSDR_Divisions_PPT_light[1]">
  <a:themeElements>
    <a:clrScheme name="ATSDR Light PPT Colors">
      <a:dk1>
        <a:srgbClr val="0039A6"/>
      </a:dk1>
      <a:lt1>
        <a:srgbClr val="FFFFFF"/>
      </a:lt1>
      <a:dk2>
        <a:srgbClr val="3077FF"/>
      </a:dk2>
      <a:lt2>
        <a:srgbClr val="4B4B4B"/>
      </a:lt2>
      <a:accent1>
        <a:srgbClr val="0039A6"/>
      </a:accent1>
      <a:accent2>
        <a:srgbClr val="7CA295"/>
      </a:accent2>
      <a:accent3>
        <a:srgbClr val="007D57"/>
      </a:accent3>
      <a:accent4>
        <a:srgbClr val="9A3B26"/>
      </a:accent4>
      <a:accent5>
        <a:srgbClr val="7F7F7F"/>
      </a:accent5>
      <a:accent6>
        <a:srgbClr val="4983F2"/>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ATSDR_Divisions_PPT_light[1]</Template>
  <TotalTime>1133</TotalTime>
  <Words>3565</Words>
  <Application>Microsoft Office PowerPoint</Application>
  <PresentationFormat>On-screen Show (4:3)</PresentationFormat>
  <Paragraphs>447</Paragraphs>
  <Slides>38</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Myriad Web Pro</vt:lpstr>
      <vt:lpstr>Wingdings</vt:lpstr>
      <vt:lpstr>Calibri</vt:lpstr>
      <vt:lpstr>Courier New</vt:lpstr>
      <vt:lpstr>ATSDR_Divisions_PPT_light[1]</vt:lpstr>
      <vt:lpstr>Environmental Health: Preventing Exposure to Hazardous Substances </vt:lpstr>
      <vt:lpstr> </vt:lpstr>
      <vt:lpstr>Why is this important to you? </vt:lpstr>
      <vt:lpstr>What is a contaminant</vt:lpstr>
      <vt:lpstr>What is exposure?</vt:lpstr>
      <vt:lpstr>Not all exposures cause harmful effects</vt:lpstr>
      <vt:lpstr>Slide 7</vt:lpstr>
      <vt:lpstr>Where is contamination in the Environment?</vt:lpstr>
      <vt:lpstr>Where is Contamination in the Environment?</vt:lpstr>
      <vt:lpstr>Air</vt:lpstr>
      <vt:lpstr>Water</vt:lpstr>
      <vt:lpstr>Soil </vt:lpstr>
      <vt:lpstr>Food</vt:lpstr>
      <vt:lpstr>Pathways</vt:lpstr>
      <vt:lpstr>Exposure Pathways</vt:lpstr>
      <vt:lpstr>Touching</vt:lpstr>
      <vt:lpstr>Breathing (Inhalation)</vt:lpstr>
      <vt:lpstr>Eating and Drinking (Ingestion)</vt:lpstr>
      <vt:lpstr>The Effect of contamination on Sensitive Populations</vt:lpstr>
      <vt:lpstr>Do toxic substances affect everyone the same?</vt:lpstr>
      <vt:lpstr>Children</vt:lpstr>
      <vt:lpstr> How to protect children from exposure</vt:lpstr>
      <vt:lpstr>Pregnant and Nursing Women</vt:lpstr>
      <vt:lpstr>How to Protect Pregnant Women from Exposure</vt:lpstr>
      <vt:lpstr>Older adults </vt:lpstr>
      <vt:lpstr>How to protect older adults from exposure</vt:lpstr>
      <vt:lpstr>Preventing Exposures</vt:lpstr>
      <vt:lpstr> At Home </vt:lpstr>
      <vt:lpstr> Cleaning Products</vt:lpstr>
      <vt:lpstr> Heating your Home</vt:lpstr>
      <vt:lpstr> In the Garage</vt:lpstr>
      <vt:lpstr>In the Garden and Yard</vt:lpstr>
      <vt:lpstr>At Work</vt:lpstr>
      <vt:lpstr>Hobbies</vt:lpstr>
      <vt:lpstr>Summary</vt:lpstr>
      <vt:lpstr>Reduce Your Exposure</vt:lpstr>
      <vt:lpstr>Reduce Your Exposure</vt:lpstr>
      <vt:lpstr>Slide 38</vt:lpstr>
    </vt:vector>
  </TitlesOfParts>
  <Company>CDC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Myriad Pro, Bold, Shadow, 28pt</dc:title>
  <dc:creator>ifz1</dc:creator>
  <cp:lastModifiedBy>Jessica Bates</cp:lastModifiedBy>
  <cp:revision>178</cp:revision>
  <dcterms:created xsi:type="dcterms:W3CDTF">2010-07-13T17:31:05Z</dcterms:created>
  <dcterms:modified xsi:type="dcterms:W3CDTF">2010-12-20T21:20:18Z</dcterms:modified>
</cp:coreProperties>
</file>